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7" r:id="rId4"/>
    <p:sldId id="258" r:id="rId5"/>
    <p:sldId id="259" r:id="rId6"/>
    <p:sldId id="291" r:id="rId7"/>
    <p:sldId id="260" r:id="rId8"/>
    <p:sldId id="261" r:id="rId9"/>
    <p:sldId id="268" r:id="rId10"/>
    <p:sldId id="277" r:id="rId11"/>
    <p:sldId id="263" r:id="rId12"/>
    <p:sldId id="264" r:id="rId13"/>
    <p:sldId id="265" r:id="rId14"/>
    <p:sldId id="266" r:id="rId15"/>
    <p:sldId id="309" r:id="rId16"/>
    <p:sldId id="267" r:id="rId17"/>
    <p:sldId id="269" r:id="rId18"/>
    <p:sldId id="271" r:id="rId19"/>
    <p:sldId id="270" r:id="rId20"/>
    <p:sldId id="272" r:id="rId21"/>
    <p:sldId id="273" r:id="rId22"/>
    <p:sldId id="274" r:id="rId23"/>
    <p:sldId id="275" r:id="rId24"/>
    <p:sldId id="276" r:id="rId25"/>
    <p:sldId id="322" r:id="rId26"/>
    <p:sldId id="311" r:id="rId27"/>
    <p:sldId id="326" r:id="rId28"/>
    <p:sldId id="327" r:id="rId29"/>
    <p:sldId id="328" r:id="rId30"/>
    <p:sldId id="310" r:id="rId31"/>
    <p:sldId id="32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alpha val="100000"/>
          </a:schemeClr>
        </a:solidFill>
        <a:effectLst/>
      </p:bgPr>
    </p:bg>
    <p:spTree>
      <p:nvGrpSpPr>
        <p:cNvPr id="1" name=""/>
        <p:cNvGrpSpPr/>
        <p:nvPr/>
      </p:nvGrpSpPr>
      <p:grpSpPr/>
      <p:pic>
        <p:nvPicPr>
          <p:cNvPr id="2050" name="Picture 4"/>
          <p:cNvPicPr>
            <a:picLocks noChangeAspect="1"/>
          </p:cNvPicPr>
          <p:nvPr/>
        </p:nvPicPr>
        <p:blipFill>
          <a:blip r:embed="rId2"/>
          <a:stretch>
            <a:fillRect/>
          </a:stretch>
        </p:blipFill>
        <p:spPr>
          <a:xfrm>
            <a:off x="0" y="-11112"/>
            <a:ext cx="12217400" cy="6869112"/>
          </a:xfrm>
          <a:prstGeom prst="rect">
            <a:avLst/>
          </a:prstGeom>
          <a:noFill/>
          <a:ln w="9525">
            <a:noFill/>
            <a:miter/>
          </a:ln>
        </p:spPr>
      </p:pic>
      <p:sp>
        <p:nvSpPr>
          <p:cNvPr id="2051" name="标题 2050"/>
          <p:cNvSpPr>
            <a:spLocks noGrp="1"/>
          </p:cNvSpPr>
          <p:nvPr>
            <p:ph type="ctrTitle"/>
          </p:nvPr>
        </p:nvSpPr>
        <p:spPr>
          <a:xfrm>
            <a:off x="1488017" y="1196975"/>
            <a:ext cx="9211733" cy="1082675"/>
          </a:xfrm>
          <a:prstGeom prst="rect">
            <a:avLst/>
          </a:prstGeom>
          <a:noFill/>
          <a:ln w="9525">
            <a:noFill/>
            <a:miter/>
          </a:ln>
        </p:spPr>
        <p:txBody>
          <a:bodyPr anchor="ctr"/>
          <a:lstStyle>
            <a:lvl1pPr lvl="0" algn="ctr">
              <a:defRPr kern="1200">
                <a:solidFill>
                  <a:schemeClr val="tx1"/>
                </a:solidFill>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1488017" y="2422525"/>
            <a:ext cx="9218083" cy="1752600"/>
          </a:xfrm>
          <a:prstGeom prst="rect">
            <a:avLst/>
          </a:prstGeom>
          <a:noFill/>
          <a:ln w="9525">
            <a:noFill/>
            <a:miter/>
          </a:ln>
        </p:spPr>
        <p:txBody>
          <a:bodyPr anchor="t"/>
          <a:lstStyle>
            <a:lvl1pPr marL="0" lvl="0" indent="0" algn="ctr">
              <a:buNone/>
              <a:defRPr kern="1200">
                <a:solidFill>
                  <a:schemeClr val="tx1"/>
                </a:solidFill>
              </a:defRPr>
            </a:lvl1pPr>
            <a:lvl2pPr marL="457200" lvl="1" indent="-457200" algn="ctr">
              <a:buNone/>
              <a:defRPr kern="1200">
                <a:solidFill>
                  <a:schemeClr val="tx1"/>
                </a:solidFill>
              </a:defRPr>
            </a:lvl2pPr>
            <a:lvl3pPr marL="914400" lvl="2" indent="-914400" algn="ctr">
              <a:buNone/>
              <a:defRPr kern="1200">
                <a:solidFill>
                  <a:schemeClr val="tx1"/>
                </a:solidFill>
              </a:defRPr>
            </a:lvl3pPr>
            <a:lvl4pPr marL="1371600" lvl="3" indent="-1371600" algn="ctr">
              <a:buNone/>
              <a:defRPr kern="1200">
                <a:solidFill>
                  <a:schemeClr val="tx1"/>
                </a:solidFill>
              </a:defRPr>
            </a:lvl4pPr>
            <a:lvl5pPr marL="1828800" lvl="4" indent="-1828800" algn="ctr">
              <a:buNone/>
              <a:defRPr kern="1200">
                <a:solidFill>
                  <a:schemeClr val="tx1"/>
                </a:solidFill>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miter/>
          </a:ln>
        </p:spPr>
        <p:txBody>
          <a:bodyPr anchor="t"/>
          <a:p>
            <a:pPr eaLnBrk="1" latinLnBrk="0" hangingPunct="1"/>
            <a:endParaRPr lang="zh-CN" altLang="en-US" dirty="0"/>
          </a:p>
        </p:txBody>
      </p:sp>
      <p:sp>
        <p:nvSpPr>
          <p:cNvPr id="2054" name="页脚占位符 2053"/>
          <p:cNvSpPr>
            <a:spLocks noGrp="1"/>
          </p:cNvSpPr>
          <p:nvPr>
            <p:ph type="ftr" sz="quarter" idx="3"/>
          </p:nvPr>
        </p:nvSpPr>
        <p:spPr>
          <a:xfrm>
            <a:off x="4165600" y="6245225"/>
            <a:ext cx="3860800" cy="476250"/>
          </a:xfrm>
          <a:prstGeom prst="rect">
            <a:avLst/>
          </a:prstGeom>
          <a:noFill/>
          <a:ln w="9525">
            <a:noFill/>
            <a:miter/>
          </a:ln>
        </p:spPr>
        <p:txBody>
          <a:bodyPr anchor="t"/>
          <a:p>
            <a:pPr eaLnBrk="1" latinLnBrk="0" hangingPunct="1"/>
            <a:endParaRPr lang="zh-CN" altLang="en-US" dirty="0"/>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miter/>
          </a:ln>
        </p:spPr>
        <p:txBody>
          <a:bodyPr anchor="t"/>
          <a:p>
            <a:pPr eaLnBrk="1" latinLnBrk="0" hangingPunct="1"/>
            <a:fld id="{9A0DB2DC-4C9A-4742-B13C-FB6460FD3503}" type="slidenum">
              <a:rPr lang="zh-CN"/>
            </a:fld>
            <a:endParaRPr lang="zh-C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190500"/>
            <a:ext cx="2743200"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90500"/>
            <a:ext cx="8070573" cy="59372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174750"/>
            <a:ext cx="5376672" cy="4953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174750"/>
            <a:ext cx="5376672" cy="4953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p>
        </p:txBody>
      </p:sp>
      <p:sp>
        <p:nvSpPr>
          <p:cNvPr id="8" name="页脚占位符 7"/>
          <p:cNvSpPr>
            <a:spLocks noGrp="1"/>
          </p:cNvSpPr>
          <p:nvPr>
            <p:ph type="ftr" sz="quarter" idx="11"/>
          </p:nvPr>
        </p:nvSpPr>
        <p:spPr/>
        <p:txBody>
          <a:bodyPr/>
          <a:lstStyle/>
          <a:p>
            <a:pPr lvl="0"/>
            <a:endParaRPr lang="zh-CN"/>
          </a:p>
        </p:txBody>
      </p:sp>
      <p:sp>
        <p:nvSpPr>
          <p:cNvPr id="9" name="灯片编号占位符 8"/>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p>
        </p:txBody>
      </p:sp>
      <p:sp>
        <p:nvSpPr>
          <p:cNvPr id="4" name="页脚占位符 3"/>
          <p:cNvSpPr>
            <a:spLocks noGrp="1"/>
          </p:cNvSpPr>
          <p:nvPr>
            <p:ph type="ftr" sz="quarter" idx="11"/>
          </p:nvPr>
        </p:nvSpPr>
        <p:spPr/>
        <p:txBody>
          <a:bodyPr/>
          <a:lstStyle/>
          <a:p>
            <a:pPr lvl="0"/>
            <a:endParaRPr lang="zh-CN"/>
          </a:p>
        </p:txBody>
      </p:sp>
      <p:sp>
        <p:nvSpPr>
          <p:cNvPr id="5" name="灯片编号占位符 4"/>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p>
        </p:txBody>
      </p:sp>
      <p:sp>
        <p:nvSpPr>
          <p:cNvPr id="6" name="页脚占位符 5"/>
          <p:cNvSpPr>
            <a:spLocks noGrp="1"/>
          </p:cNvSpPr>
          <p:nvPr>
            <p:ph type="ftr" sz="quarter" idx="11"/>
          </p:nvPr>
        </p:nvSpPr>
        <p:spPr/>
        <p:txBody>
          <a:bodyPr/>
          <a:lstStyle/>
          <a:p>
            <a:pPr lvl="0"/>
            <a:endParaRPr lang="zh-CN"/>
          </a:p>
        </p:txBody>
      </p:sp>
      <p:sp>
        <p:nvSpPr>
          <p:cNvPr id="7" name="灯片编号占位符 6"/>
          <p:cNvSpPr>
            <a:spLocks noGrp="1"/>
          </p:cNvSpPr>
          <p:nvPr>
            <p:ph type="sldNum" sz="quarter" idx="12"/>
          </p:nvPr>
        </p:nvSpPr>
        <p:spPr/>
        <p:txBody>
          <a:bodyPr/>
          <a:lstStyle/>
          <a:p>
            <a:pPr lvl="0"/>
            <a:fld id="{9A0DB2DC-4C9A-4742-B13C-FB6460FD3503}" type="slidenum">
              <a:rPr lang="zh-CN"/>
            </a:fld>
            <a:endParaRPr lang="zh-C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pic>
        <p:nvPicPr>
          <p:cNvPr id="1026" name="Picture 5"/>
          <p:cNvPicPr>
            <a:picLocks noChangeAspect="1"/>
          </p:cNvPicPr>
          <p:nvPr/>
        </p:nvPicPr>
        <p:blipFill>
          <a:blip r:embed="rId13"/>
          <a:stretch>
            <a:fillRect/>
          </a:stretch>
        </p:blipFill>
        <p:spPr>
          <a:xfrm>
            <a:off x="0" y="0"/>
            <a:ext cx="12192000" cy="6858000"/>
          </a:xfrm>
          <a:prstGeom prst="rect">
            <a:avLst/>
          </a:prstGeom>
          <a:noFill/>
          <a:ln w="9525">
            <a:noFill/>
            <a:miter/>
          </a:ln>
        </p:spPr>
      </p:pic>
      <p:sp>
        <p:nvSpPr>
          <p:cNvPr id="1027" name="标题 1026"/>
          <p:cNvSpPr>
            <a:spLocks noGrp="1"/>
          </p:cNvSpPr>
          <p:nvPr>
            <p:ph type="title"/>
          </p:nvPr>
        </p:nvSpPr>
        <p:spPr>
          <a:xfrm>
            <a:off x="609600" y="190500"/>
            <a:ext cx="10972800" cy="582613"/>
          </a:xfrm>
          <a:prstGeom prst="rect">
            <a:avLst/>
          </a:prstGeom>
          <a:noFill/>
          <a:ln w="9525">
            <a:noFill/>
            <a:miter/>
          </a:ln>
        </p:spPr>
        <p:txBody>
          <a:bodyPr anchor="ctr"/>
          <a:p>
            <a:pPr lvl="0"/>
            <a:r>
              <a:rPr lang="zh-CN" altLang="en-US"/>
              <a:t>单击此处编辑母版标题样式</a:t>
            </a:r>
            <a:endParaRPr lang="zh-CN" altLang="en-US"/>
          </a:p>
        </p:txBody>
      </p:sp>
      <p:sp>
        <p:nvSpPr>
          <p:cNvPr id="1028" name="文本占位符 1027"/>
          <p:cNvSpPr>
            <a:spLocks noGrp="1"/>
          </p:cNvSpPr>
          <p:nvPr>
            <p:ph type="body" idx="1"/>
          </p:nvPr>
        </p:nvSpPr>
        <p:spPr>
          <a:xfrm>
            <a:off x="609600" y="1174750"/>
            <a:ext cx="10972800" cy="4953000"/>
          </a:xfrm>
          <a:prstGeom prst="rect">
            <a:avLst/>
          </a:prstGeom>
          <a:noFill/>
          <a:ln w="9525">
            <a:noFill/>
            <a:miter/>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日期占位符 1028"/>
          <p:cNvSpPr>
            <a:spLocks noGrp="1"/>
          </p:cNvSpPr>
          <p:nvPr>
            <p:ph type="dt" sz="half" idx="2"/>
          </p:nvPr>
        </p:nvSpPr>
        <p:spPr>
          <a:xfrm>
            <a:off x="609600" y="6245225"/>
            <a:ext cx="2844800" cy="476250"/>
          </a:xfrm>
          <a:prstGeom prst="rect">
            <a:avLst/>
          </a:prstGeom>
          <a:noFill/>
          <a:ln w="9525">
            <a:noFill/>
            <a:miter/>
          </a:ln>
        </p:spPr>
        <p:txBody>
          <a:bodyPr/>
          <a:lstStyle>
            <a:lvl1pPr>
              <a:defRPr sz="1400"/>
            </a:lvl1pPr>
          </a:lstStyle>
          <a:p>
            <a:pPr lvl="0"/>
            <a:endParaRPr lang="zh-CN" altLang="en-US"/>
          </a:p>
        </p:txBody>
      </p:sp>
      <p:sp>
        <p:nvSpPr>
          <p:cNvPr id="1030" name="页脚占位符 1029"/>
          <p:cNvSpPr>
            <a:spLocks noGrp="1"/>
          </p:cNvSpPr>
          <p:nvPr>
            <p:ph type="ftr" sz="quarter" idx="3"/>
          </p:nvPr>
        </p:nvSpPr>
        <p:spPr>
          <a:xfrm>
            <a:off x="4165600" y="6245225"/>
            <a:ext cx="3860800" cy="476250"/>
          </a:xfrm>
          <a:prstGeom prst="rect">
            <a:avLst/>
          </a:prstGeom>
          <a:noFill/>
          <a:ln w="9525">
            <a:noFill/>
            <a:miter/>
          </a:ln>
        </p:spPr>
        <p:txBody>
          <a:bodyPr/>
          <a:lstStyle>
            <a:lvl1pPr algn="ctr">
              <a:defRPr sz="1400"/>
            </a:lvl1pPr>
          </a:lstStyle>
          <a:p>
            <a:pPr lvl="0"/>
            <a:endParaRPr lang="zh-CN"/>
          </a:p>
        </p:txBody>
      </p:sp>
      <p:sp>
        <p:nvSpPr>
          <p:cNvPr id="1031" name="灯片编号占位符 1030"/>
          <p:cNvSpPr>
            <a:spLocks noGrp="1"/>
          </p:cNvSpPr>
          <p:nvPr>
            <p:ph type="sldNum" sz="quarter" idx="4"/>
          </p:nvPr>
        </p:nvSpPr>
        <p:spPr>
          <a:xfrm>
            <a:off x="8737600" y="6245225"/>
            <a:ext cx="2844800" cy="476250"/>
          </a:xfrm>
          <a:prstGeom prst="rect">
            <a:avLst/>
          </a:prstGeom>
          <a:noFill/>
          <a:ln w="9525">
            <a:noFill/>
            <a:miter/>
          </a:ln>
        </p:spPr>
        <p:txBody>
          <a:bodyPr/>
          <a:lstStyle>
            <a:lvl1pPr algn="r">
              <a:defRPr sz="1400"/>
            </a:lvl1pPr>
          </a:lstStyle>
          <a:p>
            <a:pPr lvl="0"/>
            <a:fld id="{9A0DB2DC-4C9A-4742-B13C-FB6460FD3503}" type="slidenum">
              <a:rPr lang="zh-CN"/>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3600" b="0" i="0" u="none" kern="1200" baseline="0">
          <a:solidFill>
            <a:schemeClr val="tx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9.png"/><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1.png"/><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4.png"/><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 </a:t>
            </a:r>
            <a:r>
              <a:rPr lang="zh-CN" altLang="zh-CN"/>
              <a:t>延迟</a:t>
            </a:r>
            <a:r>
              <a:rPr lang="zh-CN" altLang="en-US"/>
              <a:t>渲染</a:t>
            </a:r>
            <a:r>
              <a:rPr lang="en-US" altLang="zh-CN"/>
              <a:t>&amp;</a:t>
            </a:r>
            <a:r>
              <a:rPr lang="zh-CN" altLang="en-US"/>
              <a:t>屏幕后处理</a:t>
            </a:r>
            <a:endParaRPr lang="zh-CN" altLang="en-US"/>
          </a:p>
        </p:txBody>
      </p:sp>
      <p:sp>
        <p:nvSpPr>
          <p:cNvPr id="3" name="副标题 2"/>
          <p:cNvSpPr/>
          <p:nvPr>
            <p:ph type="subTitle" idx="1"/>
          </p:nvPr>
        </p:nvSpPr>
        <p:spPr/>
        <p:txBody>
          <a:bodyPr/>
          <a:p>
            <a:r>
              <a:rPr lang="en-US" altLang="zh-CN"/>
              <a:t>				——gardonguo</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绘制天空盒</a:t>
            </a:r>
            <a:r>
              <a:rPr lang="en-US" altLang="zh-CN"/>
              <a:t>SkyBox</a:t>
            </a:r>
            <a:endParaRPr lang="en-US" altLang="zh-CN"/>
          </a:p>
        </p:txBody>
      </p:sp>
      <p:sp>
        <p:nvSpPr>
          <p:cNvPr id="3" name="内容占位符 2"/>
          <p:cNvSpPr>
            <a:spLocks noGrp="1"/>
          </p:cNvSpPr>
          <p:nvPr>
            <p:ph idx="1"/>
          </p:nvPr>
        </p:nvSpPr>
        <p:spPr/>
        <p:txBody>
          <a:bodyPr/>
          <a:p>
            <a:r>
              <a:rPr lang="zh-CN" altLang="en-US"/>
              <a:t>用一张贴图或者</a:t>
            </a:r>
            <a:r>
              <a:rPr lang="en-US" altLang="zh-CN"/>
              <a:t>CubeMap</a:t>
            </a:r>
            <a:r>
              <a:rPr lang="zh-CN" altLang="en-US"/>
              <a:t>进行采样映射</a:t>
            </a:r>
            <a:endParaRPr lang="zh-CN" altLang="en-US"/>
          </a:p>
          <a:p>
            <a:r>
              <a:rPr lang="zh-CN" altLang="en-US"/>
              <a:t>天空盒（球坐标系，</a:t>
            </a:r>
            <a:r>
              <a:rPr lang="zh-CN" altLang="en-US">
                <a:sym typeface="+mn-ea"/>
              </a:rPr>
              <a:t>屏幕像素方向</a:t>
            </a:r>
            <a:r>
              <a:rPr lang="zh-CN" altLang="en-US"/>
              <a:t>）与</a:t>
            </a:r>
            <a:r>
              <a:rPr lang="en-US" altLang="zh-CN"/>
              <a:t>UV</a:t>
            </a:r>
            <a:r>
              <a:rPr lang="zh-CN" altLang="en-US"/>
              <a:t>贴图坐标之间的转换</a:t>
            </a:r>
            <a:endParaRPr lang="zh-CN" altLang="en-US"/>
          </a:p>
        </p:txBody>
      </p:sp>
      <p:pic>
        <p:nvPicPr>
          <p:cNvPr id="4" name="图片 3"/>
          <p:cNvPicPr>
            <a:picLocks noChangeAspect="1"/>
          </p:cNvPicPr>
          <p:nvPr/>
        </p:nvPicPr>
        <p:blipFill>
          <a:blip r:embed="rId1"/>
          <a:stretch>
            <a:fillRect/>
          </a:stretch>
        </p:blipFill>
        <p:spPr>
          <a:xfrm>
            <a:off x="1174750" y="3694430"/>
            <a:ext cx="3818890" cy="1552575"/>
          </a:xfrm>
          <a:prstGeom prst="rect">
            <a:avLst/>
          </a:prstGeom>
        </p:spPr>
      </p:pic>
      <p:sp>
        <p:nvSpPr>
          <p:cNvPr id="7" name="右箭头 6"/>
          <p:cNvSpPr/>
          <p:nvPr/>
        </p:nvSpPr>
        <p:spPr>
          <a:xfrm>
            <a:off x="5221605" y="4263390"/>
            <a:ext cx="1245235" cy="201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7138035" y="3112770"/>
            <a:ext cx="2799715" cy="2505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UIMask</a:t>
            </a:r>
            <a:r>
              <a:rPr lang="zh-CN" altLang="en-US"/>
              <a:t>绘制</a:t>
            </a:r>
            <a:endParaRPr lang="zh-CN" altLang="en-US"/>
          </a:p>
        </p:txBody>
      </p:sp>
      <p:sp>
        <p:nvSpPr>
          <p:cNvPr id="3" name="内容占位符 2"/>
          <p:cNvSpPr>
            <a:spLocks noGrp="1"/>
          </p:cNvSpPr>
          <p:nvPr>
            <p:ph idx="1"/>
          </p:nvPr>
        </p:nvSpPr>
        <p:spPr/>
        <p:txBody>
          <a:bodyPr/>
          <a:p>
            <a:r>
              <a:rPr lang="zh-CN" altLang="en-US"/>
              <a:t>当在场景中打开</a:t>
            </a:r>
            <a:r>
              <a:rPr lang="en-US" altLang="zh-CN"/>
              <a:t>UI</a:t>
            </a:r>
            <a:r>
              <a:rPr lang="zh-CN" altLang="en-US"/>
              <a:t>的时候，被不透明</a:t>
            </a:r>
            <a:r>
              <a:rPr lang="en-US" altLang="zh-CN"/>
              <a:t>UI</a:t>
            </a:r>
            <a:r>
              <a:rPr lang="zh-CN" altLang="en-US"/>
              <a:t>遮挡的地方像素可以不用绘制，以降低消耗。通过模板测试</a:t>
            </a:r>
            <a:r>
              <a:rPr lang="en-US" altLang="zh-CN"/>
              <a:t>Stencil</a:t>
            </a:r>
            <a:r>
              <a:rPr lang="zh-CN" altLang="en-US"/>
              <a:t>的方式去标记不渲染的像素。</a:t>
            </a:r>
            <a:endParaRPr lang="zh-CN" altLang="en-US"/>
          </a:p>
          <a:p>
            <a:r>
              <a:rPr lang="zh-CN" altLang="en-US"/>
              <a:t>绘制消耗</a:t>
            </a:r>
            <a:r>
              <a:rPr lang="en-US" altLang="zh-CN"/>
              <a:t>0.004ms,</a:t>
            </a:r>
            <a:r>
              <a:rPr lang="zh-CN" altLang="zh-CN"/>
              <a:t>但是可以减少如</a:t>
            </a:r>
            <a:r>
              <a:rPr lang="en-US" altLang="zh-CN"/>
              <a:t>SSAO</a:t>
            </a:r>
            <a:r>
              <a:rPr lang="zh-CN" altLang="en-US"/>
              <a:t>，</a:t>
            </a:r>
            <a:r>
              <a:rPr lang="en-US" altLang="zh-CN"/>
              <a:t>Water</a:t>
            </a:r>
            <a:r>
              <a:rPr lang="zh-CN" altLang="en-US"/>
              <a:t>等绘制的像素，根据情况至少可以节省</a:t>
            </a:r>
            <a:r>
              <a:rPr lang="en-US" altLang="zh-CN"/>
              <a:t>2ms</a:t>
            </a:r>
            <a:r>
              <a:rPr lang="zh-CN" altLang="en-US"/>
              <a:t>以上。</a:t>
            </a:r>
            <a:endParaRPr lang="zh-CN" altLang="en-US"/>
          </a:p>
        </p:txBody>
      </p:sp>
      <p:pic>
        <p:nvPicPr>
          <p:cNvPr id="4" name="图片 3"/>
          <p:cNvPicPr>
            <a:picLocks noChangeAspect="1"/>
          </p:cNvPicPr>
          <p:nvPr/>
        </p:nvPicPr>
        <p:blipFill>
          <a:blip r:embed="rId1"/>
          <a:stretch>
            <a:fillRect/>
          </a:stretch>
        </p:blipFill>
        <p:spPr>
          <a:xfrm>
            <a:off x="742950" y="3771265"/>
            <a:ext cx="5704840" cy="2847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贴花</a:t>
            </a:r>
            <a:r>
              <a:rPr lang="en-US" altLang="zh-CN"/>
              <a:t>DeferredDecal</a:t>
            </a:r>
            <a:endParaRPr lang="en-US" altLang="zh-CN"/>
          </a:p>
        </p:txBody>
      </p:sp>
      <p:sp>
        <p:nvSpPr>
          <p:cNvPr id="3" name="内容占位符 2"/>
          <p:cNvSpPr>
            <a:spLocks noGrp="1"/>
          </p:cNvSpPr>
          <p:nvPr>
            <p:ph idx="1"/>
          </p:nvPr>
        </p:nvSpPr>
        <p:spPr/>
        <p:txBody>
          <a:bodyPr/>
          <a:p>
            <a:r>
              <a:rPr lang="zh-CN" altLang="en-US"/>
              <a:t>可以在场景中绘制一个</a:t>
            </a:r>
            <a:r>
              <a:rPr lang="en-US" altLang="zh-CN"/>
              <a:t>CubeMesh</a:t>
            </a:r>
            <a:r>
              <a:rPr lang="zh-CN" altLang="en-US"/>
              <a:t>，通过</a:t>
            </a:r>
            <a:r>
              <a:rPr lang="en-US" altLang="zh-CN"/>
              <a:t>Gbuffer</a:t>
            </a:r>
            <a:r>
              <a:rPr lang="zh-CN" altLang="en-US"/>
              <a:t>计算出</a:t>
            </a:r>
            <a:r>
              <a:rPr lang="en-US" altLang="zh-CN"/>
              <a:t>Cube</a:t>
            </a:r>
            <a:r>
              <a:rPr lang="zh-CN" altLang="en-US"/>
              <a:t>包含的像素，对这些像素进行坐标转换到</a:t>
            </a:r>
            <a:r>
              <a:rPr lang="en-US" altLang="zh-CN"/>
              <a:t>proj</a:t>
            </a:r>
            <a:r>
              <a:rPr lang="zh-CN" altLang="en-US"/>
              <a:t>空间，对贴花进行</a:t>
            </a:r>
            <a:r>
              <a:rPr lang="en-US" altLang="zh-CN"/>
              <a:t>uv</a:t>
            </a:r>
            <a:r>
              <a:rPr lang="zh-CN" altLang="en-US"/>
              <a:t>采样叠加。</a:t>
            </a:r>
            <a:endParaRPr lang="zh-CN" altLang="en-US"/>
          </a:p>
        </p:txBody>
      </p:sp>
      <p:pic>
        <p:nvPicPr>
          <p:cNvPr id="5" name="图片 4"/>
          <p:cNvPicPr>
            <a:picLocks noChangeAspect="1"/>
          </p:cNvPicPr>
          <p:nvPr/>
        </p:nvPicPr>
        <p:blipFill>
          <a:blip r:embed="rId1"/>
          <a:stretch>
            <a:fillRect/>
          </a:stretch>
        </p:blipFill>
        <p:spPr>
          <a:xfrm>
            <a:off x="4023995" y="2754630"/>
            <a:ext cx="4047490" cy="24098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171450"/>
            <a:ext cx="10972800" cy="582613"/>
          </a:xfrm>
        </p:spPr>
        <p:txBody>
          <a:bodyPr/>
          <a:p>
            <a:r>
              <a:rPr lang="zh-CN" altLang="en-US"/>
              <a:t>屏幕空间环境光遮蔽</a:t>
            </a:r>
            <a:r>
              <a:rPr lang="en-US" altLang="zh-CN"/>
              <a:t>SSAO</a:t>
            </a:r>
            <a:endParaRPr lang="en-US" altLang="zh-CN"/>
          </a:p>
        </p:txBody>
      </p:sp>
      <p:sp>
        <p:nvSpPr>
          <p:cNvPr id="3" name="内容占位符 2"/>
          <p:cNvSpPr>
            <a:spLocks noGrp="1"/>
          </p:cNvSpPr>
          <p:nvPr>
            <p:ph idx="1"/>
          </p:nvPr>
        </p:nvSpPr>
        <p:spPr/>
        <p:txBody>
          <a:bodyPr/>
          <a:p>
            <a:r>
              <a:rPr lang="zh-CN" altLang="en-US"/>
              <a:t>SSAO通过采样象素周围的信息计算该点处于被遮挡的情况，被遮挡越多显示越暗。</a:t>
            </a:r>
            <a:endParaRPr lang="zh-CN" altLang="en-US"/>
          </a:p>
          <a:p>
            <a:r>
              <a:rPr lang="zh-CN" altLang="en-US"/>
              <a:t>基于视线方向的球积分</a:t>
            </a:r>
            <a:endParaRPr lang="zh-CN" altLang="en-US"/>
          </a:p>
          <a:p>
            <a:r>
              <a:rPr lang="zh-CN" altLang="en-US"/>
              <a:t>基于法线方向的半球积分，效果更好，消耗更大，可以对</a:t>
            </a:r>
            <a:r>
              <a:rPr lang="en-US" altLang="zh-CN"/>
              <a:t>AO</a:t>
            </a:r>
            <a:r>
              <a:rPr lang="zh-CN" altLang="en-US"/>
              <a:t>图进行模糊提高质量。。</a:t>
            </a:r>
            <a:endParaRPr lang="zh-CN" altLang="en-US"/>
          </a:p>
          <a:p>
            <a:r>
              <a:rPr lang="zh-CN" altLang="en-US"/>
              <a:t>优化：降像素，降采样次数，降指令数。</a:t>
            </a:r>
            <a:endParaRPr lang="zh-CN" altLang="en-US"/>
          </a:p>
        </p:txBody>
      </p:sp>
      <p:pic>
        <p:nvPicPr>
          <p:cNvPr id="4" name="图片 3"/>
          <p:cNvPicPr>
            <a:picLocks noChangeAspect="1"/>
          </p:cNvPicPr>
          <p:nvPr/>
        </p:nvPicPr>
        <p:blipFill>
          <a:blip r:embed="rId1"/>
          <a:stretch>
            <a:fillRect/>
          </a:stretch>
        </p:blipFill>
        <p:spPr>
          <a:xfrm>
            <a:off x="5656580" y="3408045"/>
            <a:ext cx="4971415" cy="409575"/>
          </a:xfrm>
          <a:prstGeom prst="rect">
            <a:avLst/>
          </a:prstGeom>
        </p:spPr>
      </p:pic>
      <p:pic>
        <p:nvPicPr>
          <p:cNvPr id="5" name="图片 4"/>
          <p:cNvPicPr>
            <a:picLocks noChangeAspect="1"/>
          </p:cNvPicPr>
          <p:nvPr/>
        </p:nvPicPr>
        <p:blipFill>
          <a:blip r:embed="rId2"/>
          <a:stretch>
            <a:fillRect/>
          </a:stretch>
        </p:blipFill>
        <p:spPr>
          <a:xfrm>
            <a:off x="5231765" y="2393315"/>
            <a:ext cx="1457325" cy="295275"/>
          </a:xfrm>
          <a:prstGeom prst="rect">
            <a:avLst/>
          </a:prstGeom>
        </p:spPr>
      </p:pic>
      <p:pic>
        <p:nvPicPr>
          <p:cNvPr id="6" name="图片 5"/>
          <p:cNvPicPr>
            <a:picLocks noChangeAspect="1"/>
          </p:cNvPicPr>
          <p:nvPr/>
        </p:nvPicPr>
        <p:blipFill>
          <a:blip r:embed="rId3"/>
          <a:stretch>
            <a:fillRect/>
          </a:stretch>
        </p:blipFill>
        <p:spPr>
          <a:xfrm>
            <a:off x="425450" y="4729480"/>
            <a:ext cx="3460750" cy="1891665"/>
          </a:xfrm>
          <a:prstGeom prst="rect">
            <a:avLst/>
          </a:prstGeom>
        </p:spPr>
      </p:pic>
      <p:pic>
        <p:nvPicPr>
          <p:cNvPr id="7" name="图片 6"/>
          <p:cNvPicPr>
            <a:picLocks noChangeAspect="1"/>
          </p:cNvPicPr>
          <p:nvPr/>
        </p:nvPicPr>
        <p:blipFill>
          <a:blip r:embed="rId4"/>
          <a:stretch>
            <a:fillRect/>
          </a:stretch>
        </p:blipFill>
        <p:spPr>
          <a:xfrm>
            <a:off x="4003675" y="4708525"/>
            <a:ext cx="3014345" cy="1943100"/>
          </a:xfrm>
          <a:prstGeom prst="rect">
            <a:avLst/>
          </a:prstGeom>
        </p:spPr>
      </p:pic>
      <p:pic>
        <p:nvPicPr>
          <p:cNvPr id="8" name="图片 7"/>
          <p:cNvPicPr>
            <a:picLocks noChangeAspect="1"/>
          </p:cNvPicPr>
          <p:nvPr/>
        </p:nvPicPr>
        <p:blipFill>
          <a:blip r:embed="rId5"/>
          <a:stretch>
            <a:fillRect/>
          </a:stretch>
        </p:blipFill>
        <p:spPr>
          <a:xfrm>
            <a:off x="7268210" y="4704080"/>
            <a:ext cx="3823970" cy="1962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SAO"/>
          <p:cNvPicPr>
            <a:picLocks noChangeAspect="1"/>
          </p:cNvPicPr>
          <p:nvPr/>
        </p:nvPicPr>
        <p:blipFill>
          <a:blip r:embed="rId1"/>
          <a:stretch>
            <a:fillRect/>
          </a:stretch>
        </p:blipFill>
        <p:spPr>
          <a:xfrm>
            <a:off x="561340" y="605155"/>
            <a:ext cx="8128000" cy="4571365"/>
          </a:xfrm>
          <a:prstGeom prst="rect">
            <a:avLst/>
          </a:prstGeom>
        </p:spPr>
      </p:pic>
      <p:pic>
        <p:nvPicPr>
          <p:cNvPr id="5" name="内容占位符 4"/>
          <p:cNvPicPr>
            <a:picLocks noChangeAspect="1"/>
          </p:cNvPicPr>
          <p:nvPr>
            <p:ph idx="1"/>
          </p:nvPr>
        </p:nvPicPr>
        <p:blipFill>
          <a:blip r:embed="rId2"/>
          <a:stretch>
            <a:fillRect/>
          </a:stretch>
        </p:blipFill>
        <p:spPr>
          <a:xfrm>
            <a:off x="574040" y="5195570"/>
            <a:ext cx="5791200" cy="1466850"/>
          </a:xfrm>
          <a:prstGeom prst="rect">
            <a:avLst/>
          </a:prstGeom>
        </p:spPr>
      </p:pic>
      <p:sp>
        <p:nvSpPr>
          <p:cNvPr id="6" name="标题 5"/>
          <p:cNvSpPr>
            <a:spLocks noGrp="1"/>
          </p:cNvSpPr>
          <p:nvPr>
            <p:ph type="title"/>
          </p:nvPr>
        </p:nvSpPr>
        <p:spPr>
          <a:xfrm>
            <a:off x="609600" y="74930"/>
            <a:ext cx="10972800" cy="582613"/>
          </a:xfrm>
        </p:spPr>
        <p:txBody>
          <a:bodyPr/>
          <a:p>
            <a:r>
              <a:rPr lang="en-US"/>
              <a:t>SSAO</a:t>
            </a:r>
            <a:r>
              <a:rPr lang="zh-CN"/>
              <a:t>的各项数据表现</a:t>
            </a:r>
            <a:endParaRPr 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动态雾效</a:t>
            </a:r>
            <a:endParaRPr lang="zh-CN" altLang="zh-CN"/>
          </a:p>
        </p:txBody>
      </p:sp>
      <p:sp>
        <p:nvSpPr>
          <p:cNvPr id="3" name="内容占位符 2"/>
          <p:cNvSpPr>
            <a:spLocks noGrp="1"/>
          </p:cNvSpPr>
          <p:nvPr>
            <p:ph idx="1"/>
          </p:nvPr>
        </p:nvSpPr>
        <p:spPr/>
        <p:txBody>
          <a:bodyPr/>
          <a:p>
            <a:r>
              <a:rPr lang="zh-CN" altLang="en-US"/>
              <a:t>通过在相机镜头前绘制一个面片来计算像素点的空间高度和距离，然后根据雾效公式来计算雾效。常用的公式有线性雾，指数雾，指数平方等。</a:t>
            </a:r>
            <a:endParaRPr lang="zh-CN" altLang="en-US"/>
          </a:p>
          <a:p>
            <a:r>
              <a:rPr lang="zh-CN" altLang="en-US"/>
              <a:t>动态雾，利用一张噪声图来混合雾效，并且利用时间来移动噪声采样。</a:t>
            </a:r>
            <a:endParaRPr lang="zh-CN" altLang="en-US"/>
          </a:p>
        </p:txBody>
      </p:sp>
      <p:pic>
        <p:nvPicPr>
          <p:cNvPr id="4" name="图片 3"/>
          <p:cNvPicPr>
            <a:picLocks noChangeAspect="1"/>
          </p:cNvPicPr>
          <p:nvPr/>
        </p:nvPicPr>
        <p:blipFill>
          <a:blip r:embed="rId1"/>
          <a:stretch>
            <a:fillRect/>
          </a:stretch>
        </p:blipFill>
        <p:spPr>
          <a:xfrm>
            <a:off x="6163310" y="2330450"/>
            <a:ext cx="4971415" cy="200025"/>
          </a:xfrm>
          <a:prstGeom prst="rect">
            <a:avLst/>
          </a:prstGeom>
        </p:spPr>
      </p:pic>
      <p:pic>
        <p:nvPicPr>
          <p:cNvPr id="5" name="图片 4"/>
          <p:cNvPicPr>
            <a:picLocks noChangeAspect="1"/>
          </p:cNvPicPr>
          <p:nvPr/>
        </p:nvPicPr>
        <p:blipFill>
          <a:blip r:embed="rId2"/>
          <a:stretch>
            <a:fillRect/>
          </a:stretch>
        </p:blipFill>
        <p:spPr>
          <a:xfrm>
            <a:off x="2760345" y="3901440"/>
            <a:ext cx="2963545" cy="1828800"/>
          </a:xfrm>
          <a:prstGeom prst="rect">
            <a:avLst/>
          </a:prstGeom>
        </p:spPr>
      </p:pic>
      <p:pic>
        <p:nvPicPr>
          <p:cNvPr id="6" name="图片 5"/>
          <p:cNvPicPr>
            <a:picLocks noChangeAspect="1"/>
          </p:cNvPicPr>
          <p:nvPr/>
        </p:nvPicPr>
        <p:blipFill>
          <a:blip r:embed="rId3"/>
          <a:stretch>
            <a:fillRect/>
          </a:stretch>
        </p:blipFill>
        <p:spPr>
          <a:xfrm>
            <a:off x="219075" y="3902075"/>
            <a:ext cx="2541270" cy="1828800"/>
          </a:xfrm>
          <a:prstGeom prst="rect">
            <a:avLst/>
          </a:prstGeom>
        </p:spPr>
      </p:pic>
      <p:pic>
        <p:nvPicPr>
          <p:cNvPr id="7" name="图片 6"/>
          <p:cNvPicPr>
            <a:picLocks noChangeAspect="1"/>
          </p:cNvPicPr>
          <p:nvPr/>
        </p:nvPicPr>
        <p:blipFill>
          <a:blip r:embed="rId4"/>
          <a:stretch>
            <a:fillRect/>
          </a:stretch>
        </p:blipFill>
        <p:spPr>
          <a:xfrm>
            <a:off x="5731510" y="3909695"/>
            <a:ext cx="3156585" cy="1830070"/>
          </a:xfrm>
          <a:prstGeom prst="rect">
            <a:avLst/>
          </a:prstGeom>
        </p:spPr>
      </p:pic>
      <p:pic>
        <p:nvPicPr>
          <p:cNvPr id="10" name="图片 9"/>
          <p:cNvPicPr>
            <a:picLocks noChangeAspect="1"/>
          </p:cNvPicPr>
          <p:nvPr/>
        </p:nvPicPr>
        <p:blipFill>
          <a:blip r:embed="rId5"/>
          <a:stretch>
            <a:fillRect/>
          </a:stretch>
        </p:blipFill>
        <p:spPr>
          <a:xfrm>
            <a:off x="8870950" y="3917950"/>
            <a:ext cx="3003550" cy="1809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Bloom</a:t>
            </a:r>
            <a:endParaRPr lang="en-US" altLang="zh-CN"/>
          </a:p>
        </p:txBody>
      </p:sp>
      <p:pic>
        <p:nvPicPr>
          <p:cNvPr id="4" name="内容占位符 3"/>
          <p:cNvPicPr>
            <a:picLocks noChangeAspect="1"/>
          </p:cNvPicPr>
          <p:nvPr>
            <p:ph idx="1"/>
          </p:nvPr>
        </p:nvPicPr>
        <p:blipFill>
          <a:blip r:embed="rId1"/>
          <a:stretch>
            <a:fillRect/>
          </a:stretch>
        </p:blipFill>
        <p:spPr>
          <a:xfrm>
            <a:off x="3707130" y="3313430"/>
            <a:ext cx="3082925" cy="1652270"/>
          </a:xfrm>
          <a:prstGeom prst="rect">
            <a:avLst/>
          </a:prstGeom>
        </p:spPr>
      </p:pic>
      <p:pic>
        <p:nvPicPr>
          <p:cNvPr id="5" name="图片 4"/>
          <p:cNvPicPr>
            <a:picLocks noChangeAspect="1"/>
          </p:cNvPicPr>
          <p:nvPr/>
        </p:nvPicPr>
        <p:blipFill>
          <a:blip r:embed="rId2"/>
          <a:stretch>
            <a:fillRect/>
          </a:stretch>
        </p:blipFill>
        <p:spPr>
          <a:xfrm>
            <a:off x="791210" y="3313430"/>
            <a:ext cx="2919730" cy="1644015"/>
          </a:xfrm>
          <a:prstGeom prst="rect">
            <a:avLst/>
          </a:prstGeom>
        </p:spPr>
      </p:pic>
      <p:sp>
        <p:nvSpPr>
          <p:cNvPr id="6" name="内容占位符 2"/>
          <p:cNvSpPr>
            <a:spLocks noGrp="1"/>
          </p:cNvSpPr>
          <p:nvPr/>
        </p:nvSpPr>
        <p:spPr>
          <a:xfrm>
            <a:off x="626745" y="1035685"/>
            <a:ext cx="10972800" cy="49530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zh-CN" altLang="en-US"/>
              <a:t>将场景中亮度较大像素提取出来，进行高斯模糊，待模糊完后再和原来场景的渲染图叠加在一起。</a:t>
            </a:r>
            <a:endParaRPr lang="zh-CN" altLang="en-US"/>
          </a:p>
          <a:p>
            <a:r>
              <a:rPr lang="en-US" altLang="zh-CN"/>
              <a:t>Bloom</a:t>
            </a:r>
            <a:r>
              <a:rPr lang="zh-CN" altLang="en-US"/>
              <a:t>在较暗的场景效果表现优异，但是消耗较大。可降低高斯模糊次数和分辨率。</a:t>
            </a:r>
            <a:endParaRPr lang="zh-CN" altLang="en-US"/>
          </a:p>
        </p:txBody>
      </p:sp>
      <p:pic>
        <p:nvPicPr>
          <p:cNvPr id="7" name="图片 6"/>
          <p:cNvPicPr>
            <a:picLocks noChangeAspect="1"/>
          </p:cNvPicPr>
          <p:nvPr/>
        </p:nvPicPr>
        <p:blipFill>
          <a:blip r:embed="rId3"/>
          <a:stretch>
            <a:fillRect/>
          </a:stretch>
        </p:blipFill>
        <p:spPr>
          <a:xfrm>
            <a:off x="749300" y="4976495"/>
            <a:ext cx="2971800" cy="1671320"/>
          </a:xfrm>
          <a:prstGeom prst="rect">
            <a:avLst/>
          </a:prstGeom>
        </p:spPr>
      </p:pic>
      <p:pic>
        <p:nvPicPr>
          <p:cNvPr id="8" name="图片 7"/>
          <p:cNvPicPr>
            <a:picLocks noChangeAspect="1"/>
          </p:cNvPicPr>
          <p:nvPr/>
        </p:nvPicPr>
        <p:blipFill>
          <a:blip r:embed="rId4"/>
          <a:stretch>
            <a:fillRect/>
          </a:stretch>
        </p:blipFill>
        <p:spPr>
          <a:xfrm>
            <a:off x="3715385" y="4974590"/>
            <a:ext cx="3075940" cy="16770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屏幕空间反射</a:t>
            </a:r>
            <a:endParaRPr lang="zh-CN" altLang="en-US"/>
          </a:p>
        </p:txBody>
      </p:sp>
      <p:sp>
        <p:nvSpPr>
          <p:cNvPr id="3" name="内容占位符 2"/>
          <p:cNvSpPr>
            <a:spLocks noGrp="1"/>
          </p:cNvSpPr>
          <p:nvPr>
            <p:ph idx="1"/>
          </p:nvPr>
        </p:nvSpPr>
        <p:spPr/>
        <p:txBody>
          <a:bodyPr/>
          <a:p>
            <a:r>
              <a:rPr lang="zh-CN" altLang="en-US" sz="2400"/>
              <a:t>光线追踪，从视线方向朝像素的反射方向投射一条射线，射线分为</a:t>
            </a:r>
            <a:r>
              <a:rPr lang="en-US" altLang="zh-CN" sz="2400"/>
              <a:t>N</a:t>
            </a:r>
            <a:r>
              <a:rPr lang="zh-CN" altLang="en-US" sz="2400"/>
              <a:t>段，每段长为</a:t>
            </a:r>
            <a:r>
              <a:rPr lang="en-US" altLang="zh-CN" sz="2400"/>
              <a:t>M</a:t>
            </a:r>
            <a:r>
              <a:rPr lang="zh-CN" altLang="en-US" sz="2400"/>
              <a:t>，计算每增加一段射线长度后深度是否大于该处像素深度。如图点</a:t>
            </a:r>
            <a:r>
              <a:rPr lang="en-US" altLang="zh-CN" sz="2400"/>
              <a:t>B‘</a:t>
            </a:r>
            <a:r>
              <a:rPr lang="zh-CN" altLang="en-US" sz="2400"/>
              <a:t>的深度大于</a:t>
            </a:r>
            <a:r>
              <a:rPr lang="en-US" altLang="zh-CN" sz="2400"/>
              <a:t>B</a:t>
            </a:r>
            <a:r>
              <a:rPr lang="zh-CN" altLang="en-US" sz="2400"/>
              <a:t>的深度</a:t>
            </a:r>
            <a:r>
              <a:rPr lang="en-US" altLang="zh-CN" sz="2400"/>
              <a:t>,</a:t>
            </a:r>
            <a:r>
              <a:rPr lang="zh-CN" altLang="en-US" sz="2400"/>
              <a:t>说明该点处相交</a:t>
            </a:r>
            <a:r>
              <a:rPr lang="en-US" altLang="zh-CN" sz="2400"/>
              <a:t>,</a:t>
            </a:r>
            <a:r>
              <a:rPr lang="zh-CN" altLang="en-US" sz="2400"/>
              <a:t>然后在</a:t>
            </a:r>
            <a:r>
              <a:rPr lang="en-US" altLang="zh-CN" sz="2400"/>
              <a:t>A</a:t>
            </a:r>
            <a:r>
              <a:rPr lang="zh-CN" altLang="en-US" sz="2400"/>
              <a:t>点混合</a:t>
            </a:r>
            <a:r>
              <a:rPr lang="en-US" altLang="zh-CN" sz="2400"/>
              <a:t>B</a:t>
            </a:r>
            <a:r>
              <a:rPr lang="zh-CN" altLang="en-US" sz="2400"/>
              <a:t>点的颜色，形成反射效果。</a:t>
            </a:r>
            <a:endParaRPr lang="zh-CN" altLang="en-US" sz="2400"/>
          </a:p>
          <a:p>
            <a:r>
              <a:rPr lang="en-US" altLang="zh-CN" sz="2400"/>
              <a:t>M</a:t>
            </a:r>
            <a:r>
              <a:rPr lang="zh-CN" altLang="en-US" sz="2400"/>
              <a:t>和</a:t>
            </a:r>
            <a:r>
              <a:rPr lang="en-US" altLang="zh-CN" sz="2400"/>
              <a:t>N</a:t>
            </a:r>
            <a:r>
              <a:rPr lang="zh-CN" altLang="en-US" sz="2400"/>
              <a:t>的取值比较关键，若</a:t>
            </a:r>
            <a:r>
              <a:rPr lang="en-US" altLang="zh-CN" sz="2400"/>
              <a:t>N</a:t>
            </a:r>
            <a:r>
              <a:rPr lang="zh-CN" altLang="en-US" sz="2400"/>
              <a:t>过大，假设不存在相交则消耗性能，若</a:t>
            </a:r>
            <a:r>
              <a:rPr lang="en-US" altLang="zh-CN" sz="2400"/>
              <a:t>M</a:t>
            </a:r>
            <a:r>
              <a:rPr lang="zh-CN" altLang="en-US" sz="2400"/>
              <a:t>过大有可能第一段采样就超过了实际反射像素。取值过小有可能达不到相交点。所以实际计算可能会对采样点进行随机偏移一定像素以避免可能无法相交问题。最后再加上</a:t>
            </a:r>
            <a:r>
              <a:rPr lang="en-US" altLang="zh-CN" sz="2400"/>
              <a:t>Fresnel</a:t>
            </a:r>
            <a:r>
              <a:rPr lang="zh-CN" altLang="en-US" sz="2400"/>
              <a:t>方程和环境映射形成最终效果。</a:t>
            </a:r>
            <a:endParaRPr lang="zh-CN" altLang="en-US" sz="2400"/>
          </a:p>
        </p:txBody>
      </p:sp>
      <p:pic>
        <p:nvPicPr>
          <p:cNvPr id="5" name="图片 4"/>
          <p:cNvPicPr>
            <a:picLocks noChangeAspect="1"/>
          </p:cNvPicPr>
          <p:nvPr/>
        </p:nvPicPr>
        <p:blipFill>
          <a:blip r:embed="rId1"/>
          <a:stretch>
            <a:fillRect/>
          </a:stretch>
        </p:blipFill>
        <p:spPr>
          <a:xfrm>
            <a:off x="102235" y="4140835"/>
            <a:ext cx="4142105" cy="2446020"/>
          </a:xfrm>
          <a:prstGeom prst="rect">
            <a:avLst/>
          </a:prstGeom>
        </p:spPr>
      </p:pic>
      <p:pic>
        <p:nvPicPr>
          <p:cNvPr id="6" name="图片 5"/>
          <p:cNvPicPr>
            <a:picLocks noChangeAspect="1"/>
          </p:cNvPicPr>
          <p:nvPr/>
        </p:nvPicPr>
        <p:blipFill>
          <a:blip r:embed="rId2"/>
          <a:stretch>
            <a:fillRect/>
          </a:stretch>
        </p:blipFill>
        <p:spPr>
          <a:xfrm>
            <a:off x="8293100" y="4123055"/>
            <a:ext cx="3787140" cy="2566670"/>
          </a:xfrm>
          <a:prstGeom prst="rect">
            <a:avLst/>
          </a:prstGeom>
        </p:spPr>
      </p:pic>
      <p:pic>
        <p:nvPicPr>
          <p:cNvPr id="8" name="图片 7"/>
          <p:cNvPicPr>
            <a:picLocks noChangeAspect="1"/>
          </p:cNvPicPr>
          <p:nvPr/>
        </p:nvPicPr>
        <p:blipFill>
          <a:blip r:embed="rId3"/>
          <a:stretch>
            <a:fillRect/>
          </a:stretch>
        </p:blipFill>
        <p:spPr>
          <a:xfrm>
            <a:off x="4243070" y="4125595"/>
            <a:ext cx="4218305" cy="2553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全局光照</a:t>
            </a:r>
            <a:endParaRPr lang="zh-CN" altLang="en-US"/>
          </a:p>
        </p:txBody>
      </p:sp>
      <p:sp>
        <p:nvSpPr>
          <p:cNvPr id="3" name="内容占位符 2"/>
          <p:cNvSpPr>
            <a:spLocks noGrp="1"/>
          </p:cNvSpPr>
          <p:nvPr>
            <p:ph idx="1"/>
          </p:nvPr>
        </p:nvSpPr>
        <p:spPr/>
        <p:txBody>
          <a:bodyPr/>
          <a:p>
            <a:r>
              <a:rPr lang="zh-CN" altLang="en-US" sz="2400"/>
              <a:t>路径追踪简单实现，从屏幕投射一条射线到像素，经该像素反射或折射再投到一个新的方向直到与某点相交，然后计算该点对原始点像素颜色贡献值。实际计算可能需要计算多次投射光线相交点对原始元素的颜色贡献度。</a:t>
            </a:r>
            <a:endParaRPr lang="zh-CN" altLang="en-US" sz="2400"/>
          </a:p>
          <a:p>
            <a:r>
              <a:rPr lang="zh-CN" altLang="en-US" sz="2400"/>
              <a:t>需要计算光线和对高斯模糊等，消耗较大，且在手机上效果提升不明显。出于性能的考虑 目前只做了一次光线投射。</a:t>
            </a:r>
            <a:endParaRPr lang="zh-CN" altLang="en-US" sz="2400"/>
          </a:p>
        </p:txBody>
      </p:sp>
      <p:pic>
        <p:nvPicPr>
          <p:cNvPr id="4" name="图片 3"/>
          <p:cNvPicPr>
            <a:picLocks noChangeAspect="1"/>
          </p:cNvPicPr>
          <p:nvPr/>
        </p:nvPicPr>
        <p:blipFill>
          <a:blip r:embed="rId1"/>
          <a:stretch>
            <a:fillRect/>
          </a:stretch>
        </p:blipFill>
        <p:spPr>
          <a:xfrm>
            <a:off x="784225" y="4126865"/>
            <a:ext cx="3683635" cy="1920875"/>
          </a:xfrm>
          <a:prstGeom prst="rect">
            <a:avLst/>
          </a:prstGeom>
        </p:spPr>
      </p:pic>
      <p:pic>
        <p:nvPicPr>
          <p:cNvPr id="5" name="图片 4"/>
          <p:cNvPicPr>
            <a:picLocks noChangeAspect="1"/>
          </p:cNvPicPr>
          <p:nvPr/>
        </p:nvPicPr>
        <p:blipFill>
          <a:blip r:embed="rId2"/>
          <a:stretch>
            <a:fillRect/>
          </a:stretch>
        </p:blipFill>
        <p:spPr>
          <a:xfrm>
            <a:off x="6360160" y="3623945"/>
            <a:ext cx="4799965" cy="2628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点光源DeferredLight</a:t>
            </a:r>
            <a:endParaRPr lang="zh-CN" altLang="en-US">
              <a:sym typeface="+mn-ea"/>
            </a:endParaRPr>
          </a:p>
        </p:txBody>
      </p:sp>
      <p:sp>
        <p:nvSpPr>
          <p:cNvPr id="3" name="内容占位符 2"/>
          <p:cNvSpPr>
            <a:spLocks noGrp="1"/>
          </p:cNvSpPr>
          <p:nvPr>
            <p:ph idx="1"/>
          </p:nvPr>
        </p:nvSpPr>
        <p:spPr/>
        <p:txBody>
          <a:bodyPr/>
          <a:p>
            <a:r>
              <a:rPr lang="zh-CN" altLang="en-US"/>
              <a:t>坐标转换，将点光源所在球体与场景相交的区域求出来，通过绘制一个</a:t>
            </a:r>
            <a:r>
              <a:rPr lang="en-US" altLang="zh-CN"/>
              <a:t>Mesh</a:t>
            </a:r>
            <a:r>
              <a:rPr lang="zh-CN" altLang="en-US"/>
              <a:t>进行颜色叠加，要考虑颜色 半径 强度 衰减等参数计算。</a:t>
            </a:r>
            <a:endParaRPr lang="zh-CN" altLang="en-US"/>
          </a:p>
          <a:p>
            <a:r>
              <a:rPr lang="zh-CN" altLang="en-US"/>
              <a:t>阴影，从点光源处用相机渲染一张</a:t>
            </a:r>
            <a:r>
              <a:rPr lang="en-US" altLang="zh-CN"/>
              <a:t>CubeMap</a:t>
            </a:r>
            <a:r>
              <a:rPr lang="zh-CN" altLang="en-US"/>
              <a:t>的深度图</a:t>
            </a:r>
            <a:r>
              <a:rPr lang="en-US" altLang="zh-CN"/>
              <a:t>,</a:t>
            </a:r>
            <a:r>
              <a:rPr lang="zh-CN" altLang="en-US"/>
              <a:t>那么在渲染像素时的实际深度就是点到光源的距离，然后根据深度对比进行阴影绘制。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管线设计框架</a:t>
            </a:r>
            <a:endParaRPr lang="en-US" altLang="zh-CN"/>
          </a:p>
        </p:txBody>
      </p:sp>
      <p:sp>
        <p:nvSpPr>
          <p:cNvPr id="3" name="内容占位符 2"/>
          <p:cNvSpPr>
            <a:spLocks noGrp="1"/>
          </p:cNvSpPr>
          <p:nvPr>
            <p:ph idx="1"/>
          </p:nvPr>
        </p:nvSpPr>
        <p:spPr/>
        <p:txBody>
          <a:bodyPr/>
          <a:p>
            <a:r>
              <a:rPr lang="zh-CN" altLang="en-US"/>
              <a:t>前向模式：场景全部实时计算平行光照和阴影，后处理效果较少，适合低端机型。</a:t>
            </a:r>
            <a:endParaRPr lang="zh-CN" altLang="en-US"/>
          </a:p>
          <a:p>
            <a:r>
              <a:rPr lang="zh-CN" altLang="en-US"/>
              <a:t>混合模式：场景实时计算平行光照和阴影，后处理计算其他效果和其他光照阴影等。适合大部分情况。</a:t>
            </a:r>
            <a:endParaRPr lang="zh-CN" altLang="en-US"/>
          </a:p>
          <a:p>
            <a:r>
              <a:rPr lang="zh-CN" altLang="en-US"/>
              <a:t>完美模式：在后处理阶段计算所有光照和阴影，以及其他屏幕后处理效果。适合高端机型</a:t>
            </a:r>
            <a:endParaRPr lang="zh-CN" altLang="en-US"/>
          </a:p>
          <a:p>
            <a:pPr marL="0" indent="0">
              <a:buNone/>
            </a:pPr>
            <a:endParaRPr lang="zh-CN" altLang="en-US"/>
          </a:p>
          <a:p>
            <a:pPr marL="0" indent="0">
              <a:buNone/>
            </a:pP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太阳光</a:t>
            </a:r>
            <a:endParaRPr lang="zh-CN" altLang="en-US"/>
          </a:p>
        </p:txBody>
      </p:sp>
      <p:sp>
        <p:nvSpPr>
          <p:cNvPr id="3" name="内容占位符 2"/>
          <p:cNvSpPr>
            <a:spLocks noGrp="1"/>
          </p:cNvSpPr>
          <p:nvPr>
            <p:ph idx="1"/>
          </p:nvPr>
        </p:nvSpPr>
        <p:spPr/>
        <p:txBody>
          <a:bodyPr/>
          <a:p>
            <a:r>
              <a:rPr lang="zh-CN" altLang="en-US" sz="2800"/>
              <a:t>太阳，在光源处绘制一个圆，通过光线向量计算出屏幕上太阳应该出现的位置</a:t>
            </a:r>
            <a:r>
              <a:rPr lang="en-US" altLang="zh-CN" sz="2800"/>
              <a:t>UV</a:t>
            </a:r>
            <a:r>
              <a:rPr lang="zh-CN" altLang="en-US" sz="2800"/>
              <a:t>信息，然后进行绘制</a:t>
            </a:r>
            <a:r>
              <a:rPr lang="en-US" altLang="zh-CN" sz="2800"/>
              <a:t>Blend</a:t>
            </a:r>
            <a:r>
              <a:rPr lang="zh-CN" altLang="en-US" sz="2800"/>
              <a:t>到场景。</a:t>
            </a:r>
            <a:endParaRPr lang="zh-CN" altLang="en-US" sz="2800"/>
          </a:p>
          <a:p>
            <a:r>
              <a:rPr lang="zh-CN" altLang="en-US" sz="2800"/>
              <a:t>体积光，绘制太阳到一张</a:t>
            </a:r>
            <a:r>
              <a:rPr lang="en-US" altLang="zh-CN" sz="2800"/>
              <a:t>RT</a:t>
            </a:r>
            <a:r>
              <a:rPr lang="zh-CN" altLang="en-US" sz="2800"/>
              <a:t>上， 并且用太阳光光线贴图进行叠加，实现太阳光周围光线效果；然后在主</a:t>
            </a:r>
            <a:r>
              <a:rPr lang="en-US" altLang="zh-CN" sz="2800"/>
              <a:t>RT</a:t>
            </a:r>
            <a:r>
              <a:rPr lang="zh-CN" altLang="en-US" sz="2800"/>
              <a:t>上叠加太阳</a:t>
            </a:r>
            <a:r>
              <a:rPr lang="en-US" altLang="zh-CN" sz="2800"/>
              <a:t>RT</a:t>
            </a:r>
            <a:r>
              <a:rPr lang="zh-CN" altLang="en-US" sz="2800"/>
              <a:t>，同时进行</a:t>
            </a:r>
            <a:r>
              <a:rPr lang="en-US" altLang="zh-CN" sz="2800"/>
              <a:t>UV</a:t>
            </a:r>
            <a:r>
              <a:rPr lang="zh-CN" altLang="en-US" sz="2800"/>
              <a:t>方向的多次偏移叠加采样进行混合，来达到图三的光线效果。</a:t>
            </a:r>
            <a:endParaRPr lang="zh-CN" altLang="en-US" sz="2800"/>
          </a:p>
        </p:txBody>
      </p:sp>
      <p:pic>
        <p:nvPicPr>
          <p:cNvPr id="4" name="图片 3"/>
          <p:cNvPicPr>
            <a:picLocks noChangeAspect="1"/>
          </p:cNvPicPr>
          <p:nvPr/>
        </p:nvPicPr>
        <p:blipFill>
          <a:blip r:embed="rId1"/>
          <a:stretch>
            <a:fillRect/>
          </a:stretch>
        </p:blipFill>
        <p:spPr>
          <a:xfrm>
            <a:off x="6865620" y="4086860"/>
            <a:ext cx="3202940" cy="2139950"/>
          </a:xfrm>
          <a:prstGeom prst="rect">
            <a:avLst/>
          </a:prstGeom>
        </p:spPr>
      </p:pic>
      <p:pic>
        <p:nvPicPr>
          <p:cNvPr id="5" name="图片 4"/>
          <p:cNvPicPr>
            <a:picLocks noChangeAspect="1"/>
          </p:cNvPicPr>
          <p:nvPr/>
        </p:nvPicPr>
        <p:blipFill>
          <a:blip r:embed="rId2"/>
          <a:stretch>
            <a:fillRect/>
          </a:stretch>
        </p:blipFill>
        <p:spPr>
          <a:xfrm>
            <a:off x="3743325" y="4079875"/>
            <a:ext cx="3126740" cy="2144395"/>
          </a:xfrm>
          <a:prstGeom prst="rect">
            <a:avLst/>
          </a:prstGeom>
        </p:spPr>
      </p:pic>
      <p:pic>
        <p:nvPicPr>
          <p:cNvPr id="6" name="图片 5"/>
          <p:cNvPicPr>
            <a:picLocks noChangeAspect="1"/>
          </p:cNvPicPr>
          <p:nvPr/>
        </p:nvPicPr>
        <p:blipFill>
          <a:blip r:embed="rId3"/>
          <a:stretch>
            <a:fillRect/>
          </a:stretch>
        </p:blipFill>
        <p:spPr>
          <a:xfrm>
            <a:off x="577215" y="4079875"/>
            <a:ext cx="3155950" cy="2141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色调映射</a:t>
            </a:r>
            <a:endParaRPr lang="zh-CN" altLang="en-US"/>
          </a:p>
        </p:txBody>
      </p:sp>
      <p:sp>
        <p:nvSpPr>
          <p:cNvPr id="3" name="文本占位符 2"/>
          <p:cNvSpPr>
            <a:spLocks noGrp="1"/>
          </p:cNvSpPr>
          <p:nvPr>
            <p:ph type="body" idx="1"/>
          </p:nvPr>
        </p:nvSpPr>
        <p:spPr/>
        <p:txBody>
          <a:bodyPr/>
          <a:p>
            <a:r>
              <a:rPr lang="zh-CN" altLang="en-US"/>
              <a:t>对输出图像进行亮度系数，伽马系数，饱和度和对比度等系数进行调色。</a:t>
            </a:r>
            <a:endParaRPr lang="zh-CN" altLang="en-US"/>
          </a:p>
          <a:p>
            <a:r>
              <a:rPr lang="zh-CN" altLang="en-US">
                <a:sym typeface="+mn-ea"/>
              </a:rPr>
              <a:t>电影调色。</a:t>
            </a:r>
            <a:endParaRPr lang="zh-CN" altLang="en-US"/>
          </a:p>
          <a:p>
            <a:pPr marL="0" indent="0">
              <a:buNone/>
            </a:pPr>
            <a:endParaRPr lang="en-US" altLang="zh-CN"/>
          </a:p>
        </p:txBody>
      </p:sp>
      <p:pic>
        <p:nvPicPr>
          <p:cNvPr id="5" name="图片 4"/>
          <p:cNvPicPr>
            <a:picLocks noChangeAspect="1"/>
          </p:cNvPicPr>
          <p:nvPr/>
        </p:nvPicPr>
        <p:blipFill>
          <a:blip r:embed="rId1"/>
          <a:stretch>
            <a:fillRect/>
          </a:stretch>
        </p:blipFill>
        <p:spPr>
          <a:xfrm>
            <a:off x="666750" y="3800475"/>
            <a:ext cx="2569210" cy="1625600"/>
          </a:xfrm>
          <a:prstGeom prst="rect">
            <a:avLst/>
          </a:prstGeom>
        </p:spPr>
      </p:pic>
      <p:pic>
        <p:nvPicPr>
          <p:cNvPr id="6" name="图片 5"/>
          <p:cNvPicPr>
            <a:picLocks noChangeAspect="1"/>
          </p:cNvPicPr>
          <p:nvPr/>
        </p:nvPicPr>
        <p:blipFill>
          <a:blip r:embed="rId2"/>
          <a:stretch>
            <a:fillRect/>
          </a:stretch>
        </p:blipFill>
        <p:spPr>
          <a:xfrm>
            <a:off x="3225800" y="3155315"/>
            <a:ext cx="1995805" cy="1099820"/>
          </a:xfrm>
          <a:prstGeom prst="rect">
            <a:avLst/>
          </a:prstGeom>
        </p:spPr>
      </p:pic>
      <p:pic>
        <p:nvPicPr>
          <p:cNvPr id="7" name="图片 6"/>
          <p:cNvPicPr>
            <a:picLocks noChangeAspect="1"/>
          </p:cNvPicPr>
          <p:nvPr/>
        </p:nvPicPr>
        <p:blipFill>
          <a:blip r:embed="rId3"/>
          <a:stretch>
            <a:fillRect/>
          </a:stretch>
        </p:blipFill>
        <p:spPr>
          <a:xfrm>
            <a:off x="3107690" y="4614545"/>
            <a:ext cx="2624455" cy="1751330"/>
          </a:xfrm>
          <a:prstGeom prst="rect">
            <a:avLst/>
          </a:prstGeom>
        </p:spPr>
      </p:pic>
      <p:pic>
        <p:nvPicPr>
          <p:cNvPr id="8" name="图片 7"/>
          <p:cNvPicPr>
            <a:picLocks noChangeAspect="1"/>
          </p:cNvPicPr>
          <p:nvPr/>
        </p:nvPicPr>
        <p:blipFill>
          <a:blip r:embed="rId4"/>
          <a:stretch>
            <a:fillRect/>
          </a:stretch>
        </p:blipFill>
        <p:spPr>
          <a:xfrm>
            <a:off x="5326380" y="2574290"/>
            <a:ext cx="2682240" cy="1741805"/>
          </a:xfrm>
          <a:prstGeom prst="rect">
            <a:avLst/>
          </a:prstGeom>
        </p:spPr>
      </p:pic>
      <p:pic>
        <p:nvPicPr>
          <p:cNvPr id="10" name="图片 9"/>
          <p:cNvPicPr>
            <a:picLocks noChangeAspect="1"/>
          </p:cNvPicPr>
          <p:nvPr/>
        </p:nvPicPr>
        <p:blipFill>
          <a:blip r:embed="rId5"/>
          <a:stretch>
            <a:fillRect/>
          </a:stretch>
        </p:blipFill>
        <p:spPr>
          <a:xfrm>
            <a:off x="8456295" y="2509520"/>
            <a:ext cx="2421890" cy="1742440"/>
          </a:xfrm>
          <a:prstGeom prst="rect">
            <a:avLst/>
          </a:prstGeom>
        </p:spPr>
      </p:pic>
      <p:pic>
        <p:nvPicPr>
          <p:cNvPr id="11" name="图片 10"/>
          <p:cNvPicPr>
            <a:picLocks noChangeAspect="1"/>
          </p:cNvPicPr>
          <p:nvPr/>
        </p:nvPicPr>
        <p:blipFill>
          <a:blip r:embed="rId6"/>
          <a:stretch>
            <a:fillRect/>
          </a:stretch>
        </p:blipFill>
        <p:spPr>
          <a:xfrm>
            <a:off x="9140190" y="4363085"/>
            <a:ext cx="2289175" cy="1854200"/>
          </a:xfrm>
          <a:prstGeom prst="rect">
            <a:avLst/>
          </a:prstGeom>
        </p:spPr>
      </p:pic>
      <p:pic>
        <p:nvPicPr>
          <p:cNvPr id="12" name="图片 11"/>
          <p:cNvPicPr>
            <a:picLocks noChangeAspect="1"/>
          </p:cNvPicPr>
          <p:nvPr/>
        </p:nvPicPr>
        <p:blipFill>
          <a:blip r:embed="rId7"/>
          <a:stretch>
            <a:fillRect/>
          </a:stretch>
        </p:blipFill>
        <p:spPr>
          <a:xfrm>
            <a:off x="6144895" y="4635500"/>
            <a:ext cx="2490470" cy="2150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树，草</a:t>
            </a:r>
            <a:endParaRPr lang="zh-CN" altLang="en-US"/>
          </a:p>
        </p:txBody>
      </p:sp>
      <p:sp>
        <p:nvSpPr>
          <p:cNvPr id="3" name="文本占位符 2"/>
          <p:cNvSpPr>
            <a:spLocks noGrp="1"/>
          </p:cNvSpPr>
          <p:nvPr>
            <p:ph type="body" idx="1"/>
          </p:nvPr>
        </p:nvSpPr>
        <p:spPr/>
        <p:txBody>
          <a:bodyPr/>
          <a:p>
            <a:r>
              <a:rPr lang="zh-CN" altLang="en-US"/>
              <a:t>树，对叶子部分进行简单的顶点正弦偏移，达到风吹叶动的效果、</a:t>
            </a:r>
            <a:endParaRPr lang="zh-CN" altLang="en-US"/>
          </a:p>
          <a:p>
            <a:r>
              <a:rPr lang="zh-CN" altLang="en-US"/>
              <a:t>草，动态创建</a:t>
            </a:r>
            <a:r>
              <a:rPr lang="en-US" altLang="zh-CN"/>
              <a:t>Mesh</a:t>
            </a:r>
            <a:r>
              <a:rPr lang="zh-CN" altLang="en-US"/>
              <a:t>，在顶点阶段进行扰动偏移，草上方的扰动幅度大于草根部幅度。另外还可以外部传入扰动力参数模拟走走在草上的扰动效果。</a:t>
            </a:r>
            <a:endParaRPr lang="zh-CN" altLang="en-US"/>
          </a:p>
          <a:p>
            <a:r>
              <a:rPr lang="zh-CN" altLang="en-US"/>
              <a:t>风吹草动，使用</a:t>
            </a:r>
            <a:r>
              <a:rPr lang="en-US" altLang="zh-CN"/>
              <a:t>W</a:t>
            </a:r>
            <a:r>
              <a:rPr lang="zh-CN" altLang="en-US"/>
              <a:t>型的波对顶点进行偏移，使草有一波一波的效果。</a:t>
            </a:r>
            <a:endParaRPr lang="zh-CN" altLang="en-US"/>
          </a:p>
        </p:txBody>
      </p:sp>
      <p:pic>
        <p:nvPicPr>
          <p:cNvPr id="4" name="图片 3"/>
          <p:cNvPicPr>
            <a:picLocks noChangeAspect="1"/>
          </p:cNvPicPr>
          <p:nvPr/>
        </p:nvPicPr>
        <p:blipFill>
          <a:blip r:embed="rId1"/>
          <a:stretch>
            <a:fillRect/>
          </a:stretch>
        </p:blipFill>
        <p:spPr>
          <a:xfrm>
            <a:off x="748665" y="5012690"/>
            <a:ext cx="3776345" cy="1039495"/>
          </a:xfrm>
          <a:prstGeom prst="rect">
            <a:avLst/>
          </a:prstGeom>
        </p:spPr>
      </p:pic>
      <p:pic>
        <p:nvPicPr>
          <p:cNvPr id="5" name="图片 4"/>
          <p:cNvPicPr>
            <a:picLocks noChangeAspect="1"/>
          </p:cNvPicPr>
          <p:nvPr/>
        </p:nvPicPr>
        <p:blipFill>
          <a:blip r:embed="rId2"/>
          <a:stretch>
            <a:fillRect/>
          </a:stretch>
        </p:blipFill>
        <p:spPr>
          <a:xfrm>
            <a:off x="7750810" y="4397375"/>
            <a:ext cx="3237865" cy="2352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雨效果</a:t>
            </a:r>
            <a:endParaRPr lang="zh-CN" altLang="en-US"/>
          </a:p>
        </p:txBody>
      </p:sp>
      <p:sp>
        <p:nvSpPr>
          <p:cNvPr id="3" name="文本占位符 2"/>
          <p:cNvSpPr>
            <a:spLocks noGrp="1"/>
          </p:cNvSpPr>
          <p:nvPr>
            <p:ph type="body" idx="1"/>
          </p:nvPr>
        </p:nvSpPr>
        <p:spPr/>
        <p:txBody>
          <a:bodyPr/>
          <a:p>
            <a:r>
              <a:rPr lang="zh-CN" altLang="en-US" sz="2400"/>
              <a:t>空中雨滴，在相机处绘制一个锥形体，使用移动</a:t>
            </a:r>
            <a:r>
              <a:rPr lang="en-US" altLang="zh-CN" sz="2400"/>
              <a:t>uv</a:t>
            </a:r>
            <a:r>
              <a:rPr lang="zh-CN" altLang="en-US" sz="2400"/>
              <a:t>的雨滴图进行采样，通过场景深度和相机角度调节</a:t>
            </a:r>
            <a:r>
              <a:rPr lang="en-US" altLang="zh-CN" sz="2400"/>
              <a:t>Alpha</a:t>
            </a:r>
            <a:r>
              <a:rPr lang="zh-CN" altLang="en-US" sz="2400"/>
              <a:t>来模拟雨滴的远近效果。</a:t>
            </a:r>
            <a:endParaRPr lang="zh-CN" altLang="en-US" sz="2400"/>
          </a:p>
          <a:p>
            <a:r>
              <a:rPr lang="zh-CN" altLang="en-US" sz="2400"/>
              <a:t>地面雨滴，以世界空间</a:t>
            </a:r>
            <a:r>
              <a:rPr lang="en-US" altLang="zh-CN" sz="2400">
                <a:sym typeface="+mn-ea"/>
              </a:rPr>
              <a:t>XZ</a:t>
            </a:r>
            <a:r>
              <a:rPr lang="zh-CN" altLang="en-US" sz="2400">
                <a:sym typeface="+mn-ea"/>
              </a:rPr>
              <a:t>坐标</a:t>
            </a:r>
            <a:r>
              <a:rPr lang="zh-CN" altLang="en-US" sz="2400"/>
              <a:t>采样数张水波纹贴图对地面</a:t>
            </a:r>
            <a:r>
              <a:rPr lang="en-US" altLang="zh-CN" sz="2400"/>
              <a:t>XZ</a:t>
            </a:r>
            <a:r>
              <a:rPr lang="zh-CN" altLang="en-US" sz="2400"/>
              <a:t>坐标进行采样，然后将其作为屏幕贴图的法线，这样就产生了地面水波纹效果，再将多张贴图轮流</a:t>
            </a:r>
            <a:r>
              <a:rPr lang="en-US" altLang="zh-CN" sz="2400"/>
              <a:t>Blend One One </a:t>
            </a:r>
            <a:r>
              <a:rPr lang="zh-CN" altLang="zh-CN" sz="2400"/>
              <a:t>就产生下雨雨滴效果。</a:t>
            </a:r>
            <a:endParaRPr lang="zh-CN" altLang="zh-CN" sz="2400"/>
          </a:p>
        </p:txBody>
      </p:sp>
      <p:pic>
        <p:nvPicPr>
          <p:cNvPr id="4" name="图片 3"/>
          <p:cNvPicPr>
            <a:picLocks noChangeAspect="1"/>
          </p:cNvPicPr>
          <p:nvPr/>
        </p:nvPicPr>
        <p:blipFill>
          <a:blip r:embed="rId1"/>
          <a:stretch>
            <a:fillRect/>
          </a:stretch>
        </p:blipFill>
        <p:spPr>
          <a:xfrm>
            <a:off x="6616065" y="3655060"/>
            <a:ext cx="4175125" cy="2653665"/>
          </a:xfrm>
          <a:prstGeom prst="rect">
            <a:avLst/>
          </a:prstGeom>
        </p:spPr>
      </p:pic>
      <p:pic>
        <p:nvPicPr>
          <p:cNvPr id="5" name="图片 4"/>
          <p:cNvPicPr>
            <a:picLocks noChangeAspect="1"/>
          </p:cNvPicPr>
          <p:nvPr/>
        </p:nvPicPr>
        <p:blipFill>
          <a:blip r:embed="rId2"/>
          <a:stretch>
            <a:fillRect/>
          </a:stretch>
        </p:blipFill>
        <p:spPr>
          <a:xfrm>
            <a:off x="1142365" y="4394200"/>
            <a:ext cx="1228725" cy="1419225"/>
          </a:xfrm>
          <a:prstGeom prst="rect">
            <a:avLst/>
          </a:prstGeom>
        </p:spPr>
      </p:pic>
      <p:pic>
        <p:nvPicPr>
          <p:cNvPr id="6" name="图片 5"/>
          <p:cNvPicPr>
            <a:picLocks noChangeAspect="1"/>
          </p:cNvPicPr>
          <p:nvPr/>
        </p:nvPicPr>
        <p:blipFill>
          <a:blip r:embed="rId3"/>
          <a:stretch>
            <a:fillRect/>
          </a:stretch>
        </p:blipFill>
        <p:spPr>
          <a:xfrm>
            <a:off x="3789680" y="4324350"/>
            <a:ext cx="1123950" cy="1419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角色遮挡轮廓线渲染</a:t>
            </a:r>
            <a:endParaRPr lang="zh-CN" altLang="zh-CN"/>
          </a:p>
        </p:txBody>
      </p:sp>
      <p:sp>
        <p:nvSpPr>
          <p:cNvPr id="3" name="文本占位符 2"/>
          <p:cNvSpPr>
            <a:spLocks noGrp="1"/>
          </p:cNvSpPr>
          <p:nvPr>
            <p:ph type="body" idx="1"/>
          </p:nvPr>
        </p:nvSpPr>
        <p:spPr/>
        <p:txBody>
          <a:bodyPr/>
          <a:p>
            <a:r>
              <a:rPr lang="zh-CN" altLang="en-US" sz="2400"/>
              <a:t>用第一个</a:t>
            </a:r>
            <a:r>
              <a:rPr lang="en-US" altLang="zh-CN" sz="2400"/>
              <a:t>pass</a:t>
            </a:r>
            <a:r>
              <a:rPr lang="zh-CN" altLang="en-US" sz="2400"/>
              <a:t>把</a:t>
            </a:r>
            <a:r>
              <a:rPr lang="en-US" altLang="zh-CN" sz="2400"/>
              <a:t>ZGreater</a:t>
            </a:r>
            <a:r>
              <a:rPr lang="zh-CN" altLang="en-US" sz="2400"/>
              <a:t>的部分渲染出来，第二个</a:t>
            </a:r>
            <a:r>
              <a:rPr lang="en-US" altLang="zh-CN" sz="2400"/>
              <a:t>Pass</a:t>
            </a:r>
            <a:r>
              <a:rPr lang="zh-CN" altLang="en-US" sz="2400"/>
              <a:t>再正常进行颜色输出。</a:t>
            </a:r>
            <a:endParaRPr lang="zh-CN" altLang="en-US" sz="2400"/>
          </a:p>
          <a:p>
            <a:r>
              <a:rPr lang="zh-CN" altLang="en-US" sz="2400"/>
              <a:t>常出现的问题是角色模型内出现互相遮挡的问题，通常要保证同批次渲染顺序一致，或者可以通过标记</a:t>
            </a:r>
            <a:r>
              <a:rPr lang="en-US" altLang="zh-CN" sz="2400"/>
              <a:t>Stencil</a:t>
            </a:r>
            <a:r>
              <a:rPr lang="zh-CN" altLang="en-US" sz="2400"/>
              <a:t>的方式避免该种情况。</a:t>
            </a:r>
            <a:endParaRPr lang="zh-CN" altLang="en-US" sz="2400"/>
          </a:p>
        </p:txBody>
      </p:sp>
      <p:pic>
        <p:nvPicPr>
          <p:cNvPr id="4" name="图片 3"/>
          <p:cNvPicPr>
            <a:picLocks noChangeAspect="1"/>
          </p:cNvPicPr>
          <p:nvPr/>
        </p:nvPicPr>
        <p:blipFill>
          <a:blip r:embed="rId1"/>
          <a:stretch>
            <a:fillRect/>
          </a:stretch>
        </p:blipFill>
        <p:spPr>
          <a:xfrm>
            <a:off x="1139190" y="2482215"/>
            <a:ext cx="5066665" cy="3572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屏幕触摸水波纹</a:t>
            </a:r>
            <a:endParaRPr lang="zh-CN" altLang="en-US"/>
          </a:p>
        </p:txBody>
      </p:sp>
      <p:sp>
        <p:nvSpPr>
          <p:cNvPr id="3" name="文本占位符 2"/>
          <p:cNvSpPr>
            <a:spLocks noGrp="1"/>
          </p:cNvSpPr>
          <p:nvPr>
            <p:ph type="body" idx="1"/>
          </p:nvPr>
        </p:nvSpPr>
        <p:spPr/>
        <p:txBody>
          <a:bodyPr/>
          <a:p>
            <a:r>
              <a:rPr lang="zh-CN" altLang="en-US"/>
              <a:t>1.在CPU阶段绘制触摸点的Mesh，包括了简单的Quad模式和Cycle模式</a:t>
            </a:r>
            <a:endParaRPr lang="zh-CN" altLang="en-US"/>
          </a:p>
          <a:p>
            <a:r>
              <a:rPr lang="zh-CN" altLang="en-US"/>
              <a:t>2.根据CPU阶段绘制的图形，进行屏幕空间的扰动，形成水波纹效果。平均消耗1.1ms。可以把</a:t>
            </a:r>
            <a:r>
              <a:rPr lang="en-US" altLang="zh-CN"/>
              <a:t>Mesh</a:t>
            </a:r>
            <a:r>
              <a:rPr lang="zh-CN" altLang="en-US"/>
              <a:t>进行合并。</a:t>
            </a:r>
            <a:endParaRPr lang="zh-CN" altLang="en-US"/>
          </a:p>
        </p:txBody>
      </p:sp>
      <p:pic>
        <p:nvPicPr>
          <p:cNvPr id="5" name="图片 4"/>
          <p:cNvPicPr>
            <a:picLocks noChangeAspect="1"/>
          </p:cNvPicPr>
          <p:nvPr/>
        </p:nvPicPr>
        <p:blipFill>
          <a:blip r:embed="rId1"/>
          <a:stretch>
            <a:fillRect/>
          </a:stretch>
        </p:blipFill>
        <p:spPr>
          <a:xfrm>
            <a:off x="5584825" y="3260725"/>
            <a:ext cx="3837940" cy="2409825"/>
          </a:xfrm>
          <a:prstGeom prst="rect">
            <a:avLst/>
          </a:prstGeom>
        </p:spPr>
      </p:pic>
      <p:pic>
        <p:nvPicPr>
          <p:cNvPr id="6" name="图片 5"/>
          <p:cNvPicPr>
            <a:picLocks noChangeAspect="1"/>
          </p:cNvPicPr>
          <p:nvPr/>
        </p:nvPicPr>
        <p:blipFill>
          <a:blip r:embed="rId2"/>
          <a:stretch>
            <a:fillRect/>
          </a:stretch>
        </p:blipFill>
        <p:spPr>
          <a:xfrm>
            <a:off x="1168400" y="3359150"/>
            <a:ext cx="3895090" cy="2723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水面水下渲染</a:t>
            </a:r>
            <a:endParaRPr lang="zh-CN" altLang="zh-CN"/>
          </a:p>
        </p:txBody>
      </p:sp>
      <p:sp>
        <p:nvSpPr>
          <p:cNvPr id="3" name="文本占位符 2"/>
          <p:cNvSpPr>
            <a:spLocks noGrp="1"/>
          </p:cNvSpPr>
          <p:nvPr>
            <p:ph type="body" idx="1"/>
          </p:nvPr>
        </p:nvSpPr>
        <p:spPr/>
        <p:txBody>
          <a:bodyPr/>
          <a:p>
            <a:r>
              <a:rPr lang="zh-CN" altLang="en-US">
                <a:sym typeface="+mn-ea"/>
              </a:rPr>
              <a:t>反射，折射，</a:t>
            </a:r>
            <a:r>
              <a:rPr lang="en-US" altLang="zh-CN">
                <a:sym typeface="+mn-ea"/>
              </a:rPr>
              <a:t>fresnel,</a:t>
            </a:r>
            <a:r>
              <a:rPr lang="zh-CN" altLang="en-US">
                <a:sym typeface="+mn-ea"/>
              </a:rPr>
              <a:t>深水和浅水颜色，</a:t>
            </a:r>
            <a:r>
              <a:rPr lang="en-US" altLang="zh-CN">
                <a:sym typeface="+mn-ea"/>
              </a:rPr>
              <a:t>W</a:t>
            </a:r>
            <a:r>
              <a:rPr lang="zh-CN" altLang="en-US">
                <a:sym typeface="+mn-ea"/>
              </a:rPr>
              <a:t>波，水下折射，水下焦散，水下雾。</a:t>
            </a:r>
            <a:endParaRPr lang="zh-CN" altLang="en-US"/>
          </a:p>
          <a:p>
            <a:endParaRPr lang="zh-CN" altLang="en-US"/>
          </a:p>
        </p:txBody>
      </p:sp>
      <p:pic>
        <p:nvPicPr>
          <p:cNvPr id="4" name="图片 3"/>
          <p:cNvPicPr>
            <a:picLocks noChangeAspect="1"/>
          </p:cNvPicPr>
          <p:nvPr/>
        </p:nvPicPr>
        <p:blipFill>
          <a:blip r:embed="rId1"/>
          <a:stretch>
            <a:fillRect/>
          </a:stretch>
        </p:blipFill>
        <p:spPr>
          <a:xfrm>
            <a:off x="6843395" y="3758565"/>
            <a:ext cx="5062855" cy="2880360"/>
          </a:xfrm>
          <a:prstGeom prst="rect">
            <a:avLst/>
          </a:prstGeom>
        </p:spPr>
      </p:pic>
      <p:pic>
        <p:nvPicPr>
          <p:cNvPr id="5" name="图片 4"/>
          <p:cNvPicPr>
            <a:picLocks noChangeAspect="1"/>
          </p:cNvPicPr>
          <p:nvPr/>
        </p:nvPicPr>
        <p:blipFill>
          <a:blip r:embed="rId2"/>
          <a:stretch>
            <a:fillRect/>
          </a:stretch>
        </p:blipFill>
        <p:spPr>
          <a:xfrm>
            <a:off x="6684645" y="1872615"/>
            <a:ext cx="4892040" cy="2602865"/>
          </a:xfrm>
          <a:prstGeom prst="rect">
            <a:avLst/>
          </a:prstGeom>
        </p:spPr>
      </p:pic>
      <p:pic>
        <p:nvPicPr>
          <p:cNvPr id="6" name="图片 5"/>
          <p:cNvPicPr>
            <a:picLocks noChangeAspect="1"/>
          </p:cNvPicPr>
          <p:nvPr/>
        </p:nvPicPr>
        <p:blipFill>
          <a:blip r:embed="rId3"/>
          <a:stretch>
            <a:fillRect/>
          </a:stretch>
        </p:blipFill>
        <p:spPr>
          <a:xfrm>
            <a:off x="1610995" y="3716020"/>
            <a:ext cx="4889500" cy="2995930"/>
          </a:xfrm>
          <a:prstGeom prst="rect">
            <a:avLst/>
          </a:prstGeom>
        </p:spPr>
      </p:pic>
      <p:pic>
        <p:nvPicPr>
          <p:cNvPr id="7" name="图片 6"/>
          <p:cNvPicPr>
            <a:picLocks noChangeAspect="1"/>
          </p:cNvPicPr>
          <p:nvPr/>
        </p:nvPicPr>
        <p:blipFill>
          <a:blip r:embed="rId4"/>
          <a:stretch>
            <a:fillRect/>
          </a:stretch>
        </p:blipFill>
        <p:spPr>
          <a:xfrm>
            <a:off x="323850" y="2331085"/>
            <a:ext cx="3266440" cy="34188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体积光</a:t>
            </a:r>
            <a:endParaRPr lang="zh-CN" altLang="zh-CN"/>
          </a:p>
        </p:txBody>
      </p:sp>
      <p:sp>
        <p:nvSpPr>
          <p:cNvPr id="3" name="文本占位符 2"/>
          <p:cNvSpPr>
            <a:spLocks noGrp="1"/>
          </p:cNvSpPr>
          <p:nvPr>
            <p:ph type="body" idx="1"/>
          </p:nvPr>
        </p:nvSpPr>
        <p:spPr/>
        <p:txBody>
          <a:bodyPr/>
          <a:p>
            <a:r>
              <a:rPr lang="zh-CN" altLang="zh-CN"/>
              <a:t>像素拉伸体积光，消耗较大</a:t>
            </a:r>
            <a:endParaRPr lang="zh-CN" altLang="zh-CN"/>
          </a:p>
        </p:txBody>
      </p:sp>
      <p:pic>
        <p:nvPicPr>
          <p:cNvPr id="4" name="图片 3"/>
          <p:cNvPicPr>
            <a:picLocks noChangeAspect="1"/>
          </p:cNvPicPr>
          <p:nvPr/>
        </p:nvPicPr>
        <p:blipFill>
          <a:blip r:embed="rId1"/>
          <a:stretch>
            <a:fillRect/>
          </a:stretch>
        </p:blipFill>
        <p:spPr>
          <a:xfrm>
            <a:off x="7533005" y="1997710"/>
            <a:ext cx="4390390" cy="2980690"/>
          </a:xfrm>
          <a:prstGeom prst="rect">
            <a:avLst/>
          </a:prstGeom>
        </p:spPr>
      </p:pic>
      <p:pic>
        <p:nvPicPr>
          <p:cNvPr id="6" name="图片 5"/>
          <p:cNvPicPr>
            <a:picLocks noChangeAspect="1"/>
          </p:cNvPicPr>
          <p:nvPr/>
        </p:nvPicPr>
        <p:blipFill>
          <a:blip r:embed="rId2"/>
          <a:stretch>
            <a:fillRect/>
          </a:stretch>
        </p:blipFill>
        <p:spPr>
          <a:xfrm>
            <a:off x="431165" y="1704975"/>
            <a:ext cx="7105015" cy="50761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高斯模糊和径向模糊</a:t>
            </a:r>
            <a:endParaRPr lang="zh-CN" altLang="zh-CN"/>
          </a:p>
        </p:txBody>
      </p:sp>
      <p:sp>
        <p:nvSpPr>
          <p:cNvPr id="3" name="文本占位符 2"/>
          <p:cNvSpPr>
            <a:spLocks noGrp="1"/>
          </p:cNvSpPr>
          <p:nvPr>
            <p:ph type="body" idx="1"/>
          </p:nvPr>
        </p:nvSpPr>
        <p:spPr/>
        <p:txBody>
          <a:bodyPr/>
          <a:p>
            <a:endParaRPr lang="zh-CN" altLang="en-US"/>
          </a:p>
        </p:txBody>
      </p:sp>
      <p:pic>
        <p:nvPicPr>
          <p:cNvPr id="4" name="图片 3"/>
          <p:cNvPicPr>
            <a:picLocks noChangeAspect="1"/>
          </p:cNvPicPr>
          <p:nvPr/>
        </p:nvPicPr>
        <p:blipFill>
          <a:blip r:embed="rId1"/>
          <a:stretch>
            <a:fillRect/>
          </a:stretch>
        </p:blipFill>
        <p:spPr>
          <a:xfrm>
            <a:off x="646430" y="1242060"/>
            <a:ext cx="5234305" cy="3862705"/>
          </a:xfrm>
          <a:prstGeom prst="rect">
            <a:avLst/>
          </a:prstGeom>
        </p:spPr>
      </p:pic>
      <p:pic>
        <p:nvPicPr>
          <p:cNvPr id="5" name="图片 4"/>
          <p:cNvPicPr>
            <a:picLocks noChangeAspect="1"/>
          </p:cNvPicPr>
          <p:nvPr/>
        </p:nvPicPr>
        <p:blipFill>
          <a:blip r:embed="rId2"/>
          <a:stretch>
            <a:fillRect/>
          </a:stretch>
        </p:blipFill>
        <p:spPr>
          <a:xfrm>
            <a:off x="6057900" y="848360"/>
            <a:ext cx="4610735" cy="37725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各项效果在</a:t>
            </a:r>
            <a:r>
              <a:rPr lang="en-US" altLang="zh-CN"/>
              <a:t>PC</a:t>
            </a:r>
            <a:r>
              <a:rPr lang="zh-CN" altLang="en-US"/>
              <a:t>上的</a:t>
            </a:r>
            <a:r>
              <a:rPr lang="en-US" altLang="zh-CN"/>
              <a:t>GPU</a:t>
            </a:r>
            <a:r>
              <a:rPr lang="zh-CN" altLang="en-US"/>
              <a:t>消耗统计</a:t>
            </a:r>
            <a:endParaRPr lang="zh-CN" altLang="en-US"/>
          </a:p>
        </p:txBody>
      </p:sp>
      <p:sp>
        <p:nvSpPr>
          <p:cNvPr id="3" name="文本占位符 2"/>
          <p:cNvSpPr>
            <a:spLocks noGrp="1"/>
          </p:cNvSpPr>
          <p:nvPr>
            <p:ph type="body" idx="1"/>
          </p:nvPr>
        </p:nvSpPr>
        <p:spPr>
          <a:xfrm>
            <a:off x="484505" y="4978400"/>
            <a:ext cx="10972800" cy="4953000"/>
          </a:xfrm>
        </p:spPr>
        <p:txBody>
          <a:bodyPr/>
          <a:p>
            <a:r>
              <a:rPr lang="zh-CN" altLang="en-US"/>
              <a:t>结论：消耗较高的，效果提升不明显一般不在手机中使用，如排名前几项。</a:t>
            </a:r>
            <a:endParaRPr lang="zh-CN" altLang="en-US"/>
          </a:p>
        </p:txBody>
      </p:sp>
      <p:pic>
        <p:nvPicPr>
          <p:cNvPr id="4" name="图片 3"/>
          <p:cNvPicPr>
            <a:picLocks noChangeAspect="1"/>
          </p:cNvPicPr>
          <p:nvPr/>
        </p:nvPicPr>
        <p:blipFill>
          <a:blip r:embed="rId1"/>
          <a:stretch>
            <a:fillRect/>
          </a:stretch>
        </p:blipFill>
        <p:spPr>
          <a:xfrm>
            <a:off x="678180" y="833120"/>
            <a:ext cx="8152130" cy="3723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平行光</a:t>
            </a:r>
            <a:r>
              <a:rPr lang="en-US" altLang="zh-CN"/>
              <a:t>&amp;</a:t>
            </a:r>
            <a:r>
              <a:rPr lang="zh-CN" altLang="en-US"/>
              <a:t>阴影计算</a:t>
            </a:r>
            <a:endParaRPr lang="zh-CN" altLang="en-US"/>
          </a:p>
        </p:txBody>
      </p:sp>
      <p:sp>
        <p:nvSpPr>
          <p:cNvPr id="3" name="内容占位符 2"/>
          <p:cNvSpPr>
            <a:spLocks noGrp="1"/>
          </p:cNvSpPr>
          <p:nvPr>
            <p:ph idx="1"/>
          </p:nvPr>
        </p:nvSpPr>
        <p:spPr>
          <a:xfrm>
            <a:off x="609600" y="1184275"/>
            <a:ext cx="10972800" cy="4953000"/>
          </a:xfrm>
        </p:spPr>
        <p:txBody>
          <a:bodyPr/>
          <a:p>
            <a:r>
              <a:rPr lang="zh-CN" altLang="en-US"/>
              <a:t>在平行光（光源处）实时设置一个阴影相机，通过该相机渲染场景深度信息。</a:t>
            </a:r>
            <a:endParaRPr lang="zh-CN" altLang="en-US"/>
          </a:p>
          <a:p>
            <a:r>
              <a:rPr lang="zh-CN" altLang="en-US"/>
              <a:t>在取得阴影相机的深度图后，再渲染主相机，根据深度信息计算光照和阴影</a:t>
            </a:r>
            <a:endParaRPr lang="zh-CN" altLang="en-US"/>
          </a:p>
          <a:p>
            <a:r>
              <a:rPr lang="zh-CN" altLang="en-US"/>
              <a:t>场景渲染完毕后，再次用主相机渲染一遍场景的深度和法线信息，用于后处理各种效果计算。（用</a:t>
            </a:r>
            <a:r>
              <a:rPr lang="en-US" altLang="zh-CN"/>
              <a:t>MRT</a:t>
            </a:r>
            <a:r>
              <a:rPr lang="zh-CN" altLang="en-US"/>
              <a:t>渲染速度会比渲染</a:t>
            </a:r>
            <a:r>
              <a:rPr lang="en-US" altLang="zh-CN"/>
              <a:t>2</a:t>
            </a:r>
            <a:r>
              <a:rPr lang="zh-CN" altLang="en-US"/>
              <a:t>遍速度更快）</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阴影耗时</a:t>
            </a:r>
            <a:endParaRPr lang="zh-CN" altLang="zh-CN"/>
          </a:p>
        </p:txBody>
      </p:sp>
      <p:sp>
        <p:nvSpPr>
          <p:cNvPr id="3" name="文本占位符 2"/>
          <p:cNvSpPr>
            <a:spLocks noGrp="1"/>
          </p:cNvSpPr>
          <p:nvPr>
            <p:ph type="body" idx="1"/>
          </p:nvPr>
        </p:nvSpPr>
        <p:spPr>
          <a:xfrm>
            <a:off x="609600" y="4977765"/>
            <a:ext cx="8608060" cy="1149985"/>
          </a:xfrm>
        </p:spPr>
        <p:txBody>
          <a:bodyPr/>
          <a:p>
            <a:endParaRPr lang="zh-CN" altLang="en-US"/>
          </a:p>
        </p:txBody>
      </p:sp>
      <p:pic>
        <p:nvPicPr>
          <p:cNvPr id="8" name="图片 7"/>
          <p:cNvPicPr>
            <a:picLocks noChangeAspect="1"/>
          </p:cNvPicPr>
          <p:nvPr/>
        </p:nvPicPr>
        <p:blipFill>
          <a:blip r:embed="rId1"/>
          <a:stretch>
            <a:fillRect/>
          </a:stretch>
        </p:blipFill>
        <p:spPr>
          <a:xfrm>
            <a:off x="266065" y="3270885"/>
            <a:ext cx="8609330" cy="895350"/>
          </a:xfrm>
          <a:prstGeom prst="rect">
            <a:avLst/>
          </a:prstGeom>
        </p:spPr>
      </p:pic>
      <p:pic>
        <p:nvPicPr>
          <p:cNvPr id="9" name="图片 8"/>
          <p:cNvPicPr>
            <a:picLocks noChangeAspect="1"/>
          </p:cNvPicPr>
          <p:nvPr/>
        </p:nvPicPr>
        <p:blipFill>
          <a:blip r:embed="rId2"/>
          <a:stretch>
            <a:fillRect/>
          </a:stretch>
        </p:blipFill>
        <p:spPr>
          <a:xfrm>
            <a:off x="229235" y="1729105"/>
            <a:ext cx="8818880" cy="1257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光照模型</a:t>
            </a:r>
            <a:endParaRPr lang="zh-CN" altLang="en-US"/>
          </a:p>
        </p:txBody>
      </p:sp>
      <p:sp>
        <p:nvSpPr>
          <p:cNvPr id="3" name="内容占位符 2"/>
          <p:cNvSpPr>
            <a:spLocks noGrp="1"/>
          </p:cNvSpPr>
          <p:nvPr>
            <p:ph idx="1"/>
          </p:nvPr>
        </p:nvSpPr>
        <p:spPr/>
        <p:txBody>
          <a:bodyPr/>
          <a:p>
            <a:r>
              <a:rPr lang="en-US" altLang="zh-CN"/>
              <a:t>PBR</a:t>
            </a:r>
            <a:r>
              <a:rPr lang="zh-CN" altLang="zh-CN"/>
              <a:t>光照模型</a:t>
            </a:r>
            <a:r>
              <a:rPr lang="en-US" altLang="zh-CN"/>
              <a:t>(CookTorrance)</a:t>
            </a:r>
            <a:r>
              <a:rPr lang="zh-CN" altLang="zh-CN"/>
              <a:t>：</a:t>
            </a:r>
            <a:endParaRPr lang="zh-CN" altLang="zh-CN"/>
          </a:p>
          <a:p>
            <a:pPr marL="0" indent="0">
              <a:buNone/>
            </a:pPr>
            <a:r>
              <a:rPr lang="en-US" altLang="zh-CN"/>
              <a:t>	</a:t>
            </a:r>
            <a:r>
              <a:rPr lang="zh-CN" altLang="zh-CN" sz="2400"/>
              <a:t>D代表微平面分布函数，其中Walter 等人提出的</a:t>
            </a:r>
            <a:r>
              <a:rPr lang="en-US" altLang="zh-CN" sz="2400"/>
              <a:t>ggx</a:t>
            </a:r>
            <a:r>
              <a:rPr lang="zh-CN" altLang="en-US" sz="2400"/>
              <a:t>分布函数表现尤佳，与高光渐变拖尾有关；</a:t>
            </a:r>
            <a:r>
              <a:rPr lang="zh-CN" altLang="zh-CN" sz="2400"/>
              <a:t>G几何遮挡系数，对颜色遮挡产生影响。</a:t>
            </a:r>
            <a:r>
              <a:rPr lang="en-US" altLang="zh-CN" sz="2400"/>
              <a:t>F</a:t>
            </a:r>
            <a:r>
              <a:rPr lang="zh-CN" altLang="en-US" sz="2400"/>
              <a:t>为</a:t>
            </a:r>
            <a:r>
              <a:rPr lang="en-US" altLang="zh-CN" sz="2400"/>
              <a:t>Fresnel</a:t>
            </a:r>
            <a:r>
              <a:rPr lang="zh-CN" altLang="en-US" sz="2400"/>
              <a:t>函数，描述了不同光波分量被折射和反射的情况</a:t>
            </a:r>
            <a:r>
              <a:rPr lang="zh-CN" altLang="en-US"/>
              <a:t>。</a:t>
            </a:r>
            <a:endParaRPr lang="zh-CN" altLang="en-US"/>
          </a:p>
          <a:p>
            <a:pPr marL="0" indent="0">
              <a:buNone/>
            </a:pPr>
            <a:endParaRPr lang="zh-CN" altLang="zh-CN"/>
          </a:p>
          <a:p>
            <a:r>
              <a:rPr lang="en-US" altLang="zh-CN"/>
              <a:t>Disney</a:t>
            </a:r>
            <a:r>
              <a:rPr lang="zh-CN" altLang="zh-CN"/>
              <a:t>各项异性渲染：</a:t>
            </a:r>
            <a:endParaRPr lang="zh-CN" altLang="zh-CN"/>
          </a:p>
          <a:p>
            <a:pPr marL="0" indent="0">
              <a:buNone/>
            </a:pPr>
            <a:r>
              <a:rPr lang="zh-CN" altLang="zh-CN"/>
              <a:t>  </a:t>
            </a:r>
            <a:r>
              <a:rPr lang="zh-CN" altLang="zh-CN" sz="2400"/>
              <a:t>参考</a:t>
            </a:r>
            <a:r>
              <a:rPr lang="en-US" altLang="zh-CN" sz="2400"/>
              <a:t>:</a:t>
            </a:r>
            <a:r>
              <a:rPr lang="zh-CN" altLang="zh-CN" sz="2400"/>
              <a:t>http://km.oa.com/group/16202/articles/show/337619</a:t>
            </a:r>
            <a:endParaRPr lang="zh-CN" altLang="zh-CN" sz="2400"/>
          </a:p>
          <a:p>
            <a:pPr marL="0" indent="0">
              <a:buNone/>
            </a:pPr>
            <a:r>
              <a:rPr lang="en-US" altLang="zh-CN" sz="2400"/>
              <a:t>     x</a:t>
            </a:r>
            <a:r>
              <a:rPr lang="zh-CN" altLang="en-US" sz="2400"/>
              <a:t>是切线，</a:t>
            </a:r>
            <a:r>
              <a:rPr lang="en-US" altLang="zh-CN" sz="2400"/>
              <a:t>y</a:t>
            </a:r>
            <a:r>
              <a:rPr lang="zh-CN" altLang="en-US" sz="2400"/>
              <a:t>是副切线，</a:t>
            </a:r>
            <a:r>
              <a:rPr lang="en-US" altLang="zh-CN" sz="2400"/>
              <a:t>ax ay</a:t>
            </a:r>
            <a:r>
              <a:rPr lang="zh-CN" altLang="en-US" sz="2400"/>
              <a:t>代表各项异性系数。</a:t>
            </a:r>
            <a:endParaRPr lang="zh-CN" altLang="en-US" sz="2400"/>
          </a:p>
        </p:txBody>
      </p:sp>
      <p:pic>
        <p:nvPicPr>
          <p:cNvPr id="4" name="图片 3"/>
          <p:cNvPicPr>
            <a:picLocks noChangeAspect="1"/>
          </p:cNvPicPr>
          <p:nvPr/>
        </p:nvPicPr>
        <p:blipFill>
          <a:blip r:embed="rId1"/>
          <a:stretch>
            <a:fillRect/>
          </a:stretch>
        </p:blipFill>
        <p:spPr>
          <a:xfrm>
            <a:off x="6577330" y="1261110"/>
            <a:ext cx="2713990" cy="457200"/>
          </a:xfrm>
          <a:prstGeom prst="rect">
            <a:avLst/>
          </a:prstGeom>
        </p:spPr>
      </p:pic>
      <p:pic>
        <p:nvPicPr>
          <p:cNvPr id="5" name="图片 4"/>
          <p:cNvPicPr>
            <a:picLocks noChangeAspect="1"/>
          </p:cNvPicPr>
          <p:nvPr/>
        </p:nvPicPr>
        <p:blipFill>
          <a:blip r:embed="rId2"/>
          <a:stretch>
            <a:fillRect/>
          </a:stretch>
        </p:blipFill>
        <p:spPr>
          <a:xfrm>
            <a:off x="5124450" y="3803015"/>
            <a:ext cx="3409315" cy="523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分布函数</a:t>
            </a:r>
            <a:r>
              <a:rPr lang="en-US" altLang="zh-CN"/>
              <a:t>D</a:t>
            </a:r>
            <a:r>
              <a:rPr lang="zh-CN" altLang="en-US"/>
              <a:t>项</a:t>
            </a:r>
            <a:endParaRPr lang="zh-CN" altLang="en-US"/>
          </a:p>
        </p:txBody>
      </p:sp>
      <p:pic>
        <p:nvPicPr>
          <p:cNvPr id="6" name="内容占位符 5"/>
          <p:cNvPicPr>
            <a:picLocks noChangeAspect="1"/>
          </p:cNvPicPr>
          <p:nvPr>
            <p:ph idx="1"/>
          </p:nvPr>
        </p:nvPicPr>
        <p:blipFill>
          <a:blip r:embed="rId1"/>
          <a:stretch>
            <a:fillRect/>
          </a:stretch>
        </p:blipFill>
        <p:spPr>
          <a:xfrm>
            <a:off x="127635" y="977900"/>
            <a:ext cx="5546090" cy="5303520"/>
          </a:xfrm>
          <a:prstGeom prst="rect">
            <a:avLst/>
          </a:prstGeom>
        </p:spPr>
      </p:pic>
      <p:pic>
        <p:nvPicPr>
          <p:cNvPr id="12" name="图片 11"/>
          <p:cNvPicPr>
            <a:picLocks noChangeAspect="1"/>
          </p:cNvPicPr>
          <p:nvPr/>
        </p:nvPicPr>
        <p:blipFill>
          <a:blip r:embed="rId2"/>
          <a:stretch>
            <a:fillRect/>
          </a:stretch>
        </p:blipFill>
        <p:spPr>
          <a:xfrm>
            <a:off x="5786755" y="1568450"/>
            <a:ext cx="6360160" cy="1894840"/>
          </a:xfrm>
          <a:prstGeom prst="rect">
            <a:avLst/>
          </a:prstGeom>
        </p:spPr>
      </p:pic>
      <p:pic>
        <p:nvPicPr>
          <p:cNvPr id="13" name="图片 12"/>
          <p:cNvPicPr>
            <a:picLocks noChangeAspect="1"/>
          </p:cNvPicPr>
          <p:nvPr/>
        </p:nvPicPr>
        <p:blipFill>
          <a:blip r:embed="rId3"/>
          <a:stretch>
            <a:fillRect/>
          </a:stretch>
        </p:blipFill>
        <p:spPr>
          <a:xfrm>
            <a:off x="5783580" y="3451860"/>
            <a:ext cx="6349365" cy="1981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阴影计算</a:t>
            </a:r>
            <a:endParaRPr lang="zh-CN" altLang="en-US"/>
          </a:p>
        </p:txBody>
      </p:sp>
      <p:sp>
        <p:nvSpPr>
          <p:cNvPr id="3" name="内容占位符 2"/>
          <p:cNvSpPr>
            <a:spLocks noGrp="1"/>
          </p:cNvSpPr>
          <p:nvPr>
            <p:ph idx="1"/>
          </p:nvPr>
        </p:nvSpPr>
        <p:spPr/>
        <p:txBody>
          <a:bodyPr/>
          <a:p>
            <a:r>
              <a:rPr lang="en-US" altLang="zh-CN"/>
              <a:t>ShadowMap,</a:t>
            </a:r>
            <a:r>
              <a:rPr lang="zh-CN" altLang="en-US"/>
              <a:t>主相机渲染像素转换到阴影相机空间，与阴影相机的深度图进行对比，可以得知改点是否处于阴影。</a:t>
            </a:r>
            <a:endParaRPr lang="zh-CN" altLang="en-US"/>
          </a:p>
          <a:p>
            <a:r>
              <a:rPr lang="zh-CN" altLang="en-US"/>
              <a:t>锯齿，在</a:t>
            </a:r>
            <a:r>
              <a:rPr lang="en-US" altLang="zh-CN"/>
              <a:t>Normal</a:t>
            </a:r>
            <a:r>
              <a:rPr lang="zh-CN" altLang="en-US"/>
              <a:t>方向偏移一点</a:t>
            </a:r>
            <a:r>
              <a:rPr lang="en-US" altLang="zh-CN"/>
              <a:t>Bias</a:t>
            </a:r>
            <a:r>
              <a:rPr lang="zh-CN" altLang="en-US"/>
              <a:t>来解决阴影锯齿问题。</a:t>
            </a:r>
            <a:endParaRPr lang="zh-CN" altLang="en-US"/>
          </a:p>
          <a:p>
            <a:r>
              <a:rPr lang="zh-CN" altLang="en-US"/>
              <a:t>动态阴影和静态阴影，可以根据性能需求对静态阴影进行烘焙，也可以实时计算。比如静态阴影绘制为每几秒一次，动态阴影绘制为每几帧一次。</a:t>
            </a:r>
            <a:endParaRPr lang="zh-CN" altLang="en-US"/>
          </a:p>
          <a:p>
            <a:r>
              <a:rPr lang="zh-CN" altLang="en-US"/>
              <a:t>边缘软化，采样不同的算法对阴影进行分级计算。</a:t>
            </a:r>
            <a:endParaRPr lang="zh-CN" altLang="en-US"/>
          </a:p>
          <a:p>
            <a:pPr marL="457200" lvl="1" indent="0">
              <a:buNone/>
            </a:pPr>
            <a:r>
              <a:rPr lang="zh-CN" altLang="en-US" sz="2100"/>
              <a:t>PCF（Percentage Closer Filtering）：如果像素在影子内部，则其周围的采样点也在阴影之中；如果在影子边缘，则周围像素点就会部分不在阴影里；且越靠边缘，不在阴影中的采样像素越多。</a:t>
            </a:r>
            <a:endParaRPr lang="zh-CN" altLang="en-US" sz="2100"/>
          </a:p>
          <a:p>
            <a:pPr marL="457200" lvl="1" indent="0">
              <a:buNone/>
            </a:pPr>
            <a:endParaRPr lang="zh-CN" altLang="en-US" sz="2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57580" y="2400935"/>
            <a:ext cx="10972800" cy="582613"/>
          </a:xfrm>
        </p:spPr>
        <p:txBody>
          <a:bodyPr/>
          <a:p>
            <a:r>
              <a:rPr lang="zh-CN" altLang="en-US"/>
              <a:t>后处理效果</a:t>
            </a:r>
            <a:endParaRPr lang="zh-CN" altLang="en-US"/>
          </a:p>
        </p:txBody>
      </p:sp>
      <p:sp>
        <p:nvSpPr>
          <p:cNvPr id="3" name="内容占位符 2"/>
          <p:cNvSpPr>
            <a:spLocks noGrp="1"/>
          </p:cNvSpPr>
          <p:nvPr>
            <p:ph idx="1"/>
          </p:nvPr>
        </p:nvSpPr>
        <p:spPr>
          <a:xfrm>
            <a:off x="1863725" y="3607435"/>
            <a:ext cx="10104755" cy="1921510"/>
          </a:xfrm>
        </p:spPr>
        <p:txBody>
          <a:bodyPr/>
          <a:p>
            <a:r>
              <a:rPr lang="zh-CN" altLang="en-US"/>
              <a:t>很多效果优化，图像矫正，效果实现现等都可以在后处理里边做。</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深度和法线</a:t>
            </a:r>
            <a:endParaRPr lang="zh-CN" altLang="en-US"/>
          </a:p>
        </p:txBody>
      </p:sp>
      <p:pic>
        <p:nvPicPr>
          <p:cNvPr id="4" name="内容占位符 3"/>
          <p:cNvPicPr>
            <a:picLocks noChangeAspect="1"/>
          </p:cNvPicPr>
          <p:nvPr>
            <p:ph idx="1"/>
          </p:nvPr>
        </p:nvPicPr>
        <p:blipFill>
          <a:blip r:embed="rId1"/>
          <a:stretch>
            <a:fillRect/>
          </a:stretch>
        </p:blipFill>
        <p:spPr>
          <a:xfrm>
            <a:off x="6152515" y="4152900"/>
            <a:ext cx="4813935" cy="2628900"/>
          </a:xfrm>
          <a:prstGeom prst="rect">
            <a:avLst/>
          </a:prstGeom>
        </p:spPr>
      </p:pic>
      <p:pic>
        <p:nvPicPr>
          <p:cNvPr id="5" name="图片 4"/>
          <p:cNvPicPr>
            <a:picLocks noChangeAspect="1"/>
          </p:cNvPicPr>
          <p:nvPr/>
        </p:nvPicPr>
        <p:blipFill>
          <a:blip r:embed="rId2"/>
          <a:stretch>
            <a:fillRect/>
          </a:stretch>
        </p:blipFill>
        <p:spPr>
          <a:xfrm>
            <a:off x="1174115" y="4163695"/>
            <a:ext cx="4975860" cy="2590800"/>
          </a:xfrm>
          <a:prstGeom prst="rect">
            <a:avLst/>
          </a:prstGeom>
        </p:spPr>
      </p:pic>
      <p:sp>
        <p:nvSpPr>
          <p:cNvPr id="7" name="内容占位符 2"/>
          <p:cNvSpPr>
            <a:spLocks noGrp="1"/>
          </p:cNvSpPr>
          <p:nvPr/>
        </p:nvSpPr>
        <p:spPr>
          <a:xfrm>
            <a:off x="609600" y="1174750"/>
            <a:ext cx="10972800" cy="49530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zh-CN" altLang="en-US"/>
              <a:t>重复渲染场景，将场景深度和法线存储在一张</a:t>
            </a:r>
            <a:r>
              <a:rPr lang="en-US" altLang="zh-CN"/>
              <a:t>Render Texture</a:t>
            </a:r>
            <a:r>
              <a:rPr lang="zh-CN" altLang="en-US"/>
              <a:t>上，根据精度需求，比如可以采用</a:t>
            </a:r>
            <a:r>
              <a:rPr lang="en-US" altLang="zh-CN"/>
              <a:t>xy</a:t>
            </a:r>
            <a:r>
              <a:rPr lang="zh-CN" altLang="en-US"/>
              <a:t>通道存储深度，</a:t>
            </a:r>
            <a:r>
              <a:rPr lang="en-US" altLang="zh-CN"/>
              <a:t>zw</a:t>
            </a:r>
            <a:r>
              <a:rPr lang="zh-CN" altLang="en-US"/>
              <a:t>通道存储法线。</a:t>
            </a:r>
            <a:endParaRPr lang="zh-CN" altLang="en-US"/>
          </a:p>
          <a:p>
            <a:r>
              <a:rPr lang="zh-CN" altLang="en-US"/>
              <a:t>可以使用</a:t>
            </a:r>
            <a:r>
              <a:rPr lang="en-US" altLang="zh-CN"/>
              <a:t>Unity</a:t>
            </a:r>
            <a:r>
              <a:rPr lang="zh-CN" altLang="en-US"/>
              <a:t>提供的方式绘制，建议使用自己的</a:t>
            </a:r>
            <a:r>
              <a:rPr lang="en-US" altLang="zh-CN"/>
              <a:t>shader</a:t>
            </a:r>
            <a:r>
              <a:rPr lang="zh-CN" altLang="en-US"/>
              <a:t>来绘制，以方便控制流程。如下的法线图和深度法线图。</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坐标转换</a:t>
            </a:r>
            <a:endParaRPr lang="zh-CN" altLang="en-US"/>
          </a:p>
        </p:txBody>
      </p:sp>
      <p:sp>
        <p:nvSpPr>
          <p:cNvPr id="3" name="内容占位符 2"/>
          <p:cNvSpPr>
            <a:spLocks noGrp="1"/>
          </p:cNvSpPr>
          <p:nvPr>
            <p:ph idx="1"/>
          </p:nvPr>
        </p:nvSpPr>
        <p:spPr/>
        <p:txBody>
          <a:bodyPr/>
          <a:p>
            <a:r>
              <a:rPr lang="zh-CN" altLang="en-US" sz="2400"/>
              <a:t>在相机屏幕空间绘制一个面片，使之刚好包括屏幕，有</a:t>
            </a:r>
            <a:r>
              <a:rPr lang="en-US" altLang="zh-CN" sz="2400"/>
              <a:t>2</a:t>
            </a:r>
            <a:r>
              <a:rPr lang="zh-CN" altLang="en-US" sz="2400"/>
              <a:t>种方法，一种是在相机</a:t>
            </a:r>
            <a:r>
              <a:rPr lang="en-US" altLang="zh-CN" sz="2400"/>
              <a:t>NearClip</a:t>
            </a:r>
            <a:r>
              <a:rPr lang="zh-CN" altLang="en-US" sz="2400"/>
              <a:t>处位置绘制，另一种用ZTest Greater在</a:t>
            </a:r>
            <a:r>
              <a:rPr lang="en-US" altLang="zh-CN" sz="2400"/>
              <a:t>FarClip</a:t>
            </a:r>
            <a:r>
              <a:rPr lang="zh-CN" altLang="en-US" sz="2400"/>
              <a:t>处位置绘制，通常在顶点着色器里边直接转换</a:t>
            </a:r>
            <a:r>
              <a:rPr lang="en-US" altLang="zh-CN" sz="2400"/>
              <a:t>Project</a:t>
            </a:r>
            <a:r>
              <a:rPr lang="zh-CN" altLang="en-US" sz="2400"/>
              <a:t>坐标。</a:t>
            </a:r>
            <a:r>
              <a:rPr lang="en-US" altLang="zh-CN" sz="2400"/>
              <a:t>(</a:t>
            </a:r>
            <a:r>
              <a:rPr lang="zh-CN" altLang="en-US" sz="2400"/>
              <a:t>注意不同平台的坐标系转换</a:t>
            </a:r>
            <a:r>
              <a:rPr lang="en-US" altLang="zh-CN" sz="2400"/>
              <a:t>)</a:t>
            </a:r>
            <a:endParaRPr lang="en-US" altLang="zh-CN" sz="2400"/>
          </a:p>
          <a:p>
            <a:r>
              <a:rPr lang="zh-CN" altLang="en-US" sz="2400"/>
              <a:t>计算屏幕空间像素点对应的场景空间的</a:t>
            </a:r>
            <a:r>
              <a:rPr lang="en-US" altLang="zh-CN" sz="2400"/>
              <a:t>ViewPos</a:t>
            </a:r>
            <a:r>
              <a:rPr lang="zh-CN" altLang="en-US" sz="2400"/>
              <a:t>，利用相似三角形原理分别计算</a:t>
            </a:r>
            <a:r>
              <a:rPr lang="en-US" altLang="zh-CN" sz="2400"/>
              <a:t>Farclip</a:t>
            </a:r>
            <a:r>
              <a:rPr lang="zh-CN" altLang="en-US" sz="2400"/>
              <a:t>处的</a:t>
            </a:r>
            <a:r>
              <a:rPr lang="en-US" altLang="zh-CN" sz="2400"/>
              <a:t>viewpos</a:t>
            </a:r>
            <a:r>
              <a:rPr lang="zh-CN" altLang="en-US" sz="2400"/>
              <a:t>，再根据深度计算出场景的</a:t>
            </a:r>
            <a:r>
              <a:rPr lang="en-US" altLang="zh-CN" sz="2400"/>
              <a:t>ViewPOS</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1136650" y="3158490"/>
            <a:ext cx="8599805" cy="3647440"/>
          </a:xfrm>
          <a:prstGeom prst="rect">
            <a:avLst/>
          </a:prstGeom>
        </p:spPr>
      </p:pic>
    </p:spTree>
  </p:cSld>
  <p:clrMapOvr>
    <a:masterClrMapping/>
  </p:clrMapOvr>
</p:sld>
</file>

<file path=ppt/theme/theme1.xml><?xml version="1.0" encoding="utf-8"?>
<a:theme xmlns:a="http://schemas.openxmlformats.org/drawingml/2006/main" name="蓝色背景">
  <a:themeElements>
    <a:clrScheme name="">
      <a:dk1>
        <a:srgbClr val="FFFFFF"/>
      </a:dk1>
      <a:lt1>
        <a:srgbClr val="000000"/>
      </a:lt1>
      <a:dk2>
        <a:srgbClr val="E3EBF1"/>
      </a:dk2>
      <a:lt2>
        <a:srgbClr val="336699"/>
      </a:lt2>
      <a:accent1>
        <a:srgbClr val="DDDDDD"/>
      </a:accent1>
      <a:accent2>
        <a:srgbClr val="B2B2B2"/>
      </a:accent2>
      <a:accent3>
        <a:srgbClr val="AAAAAA"/>
      </a:accent3>
      <a:accent4>
        <a:srgbClr val="DCDCDC"/>
      </a:accent4>
      <a:accent5>
        <a:srgbClr val="EBEBEB"/>
      </a:accent5>
      <a:accent6>
        <a:srgbClr val="9F9F9F"/>
      </a:accent6>
      <a:hlink>
        <a:srgbClr val="0099FF"/>
      </a:hlink>
      <a:folHlink>
        <a:srgbClr val="0066FF"/>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DDDDDD"/>
        </a:accent1>
        <a:accent2>
          <a:srgbClr val="B2B2B2"/>
        </a:accent2>
        <a:accent3>
          <a:srgbClr val="AAAAAA"/>
        </a:accent3>
        <a:accent4>
          <a:srgbClr val="DCDCDC"/>
        </a:accent4>
        <a:accent5>
          <a:srgbClr val="EBEBEB"/>
        </a:accent5>
        <a:accent6>
          <a:srgbClr val="9F9F9F"/>
        </a:accent6>
        <a:hlink>
          <a:srgbClr val="0099FF"/>
        </a:hlink>
        <a:folHlink>
          <a:srgbClr val="0066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3076</Words>
  <Application>WPS 演示</Application>
  <PresentationFormat>宽屏</PresentationFormat>
  <Paragraphs>149</Paragraphs>
  <Slides>30</Slides>
  <Notes>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蓝色背景</vt:lpstr>
      <vt:lpstr> 延迟渲染&amp;屏幕后处理</vt:lpstr>
      <vt:lpstr>管线设计框架</vt:lpstr>
      <vt:lpstr>平行光&amp;阴影计算</vt:lpstr>
      <vt:lpstr>光照模型</vt:lpstr>
      <vt:lpstr>分布函数D项</vt:lpstr>
      <vt:lpstr>阴影计算</vt:lpstr>
      <vt:lpstr>后处理效果</vt:lpstr>
      <vt:lpstr>深度和法线</vt:lpstr>
      <vt:lpstr>坐标转换</vt:lpstr>
      <vt:lpstr>绘制天空盒SkyBox</vt:lpstr>
      <vt:lpstr>UIMask绘制</vt:lpstr>
      <vt:lpstr>贴花DeferredDecal</vt:lpstr>
      <vt:lpstr>屏幕空间环境光遮蔽SSAO</vt:lpstr>
      <vt:lpstr>SSAO的各项数据表现</vt:lpstr>
      <vt:lpstr>动态雾效</vt:lpstr>
      <vt:lpstr>Bloom</vt:lpstr>
      <vt:lpstr>屏幕空间反射</vt:lpstr>
      <vt:lpstr>全局光照</vt:lpstr>
      <vt:lpstr>点光源DeferredLight</vt:lpstr>
      <vt:lpstr>太阳光</vt:lpstr>
      <vt:lpstr>色调映射</vt:lpstr>
      <vt:lpstr>树，草</vt:lpstr>
      <vt:lpstr>雨效果</vt:lpstr>
      <vt:lpstr>角色遮挡轮廓线渲染</vt:lpstr>
      <vt:lpstr>屏幕触摸水波纹</vt:lpstr>
      <vt:lpstr>水面水下渲染</vt:lpstr>
      <vt:lpstr>体积光</vt:lpstr>
      <vt:lpstr>高斯模糊和径向模糊</vt:lpstr>
      <vt:lpstr>各项效果在PC上的GPU消耗统计</vt:lpstr>
      <vt:lpstr>阴影耗时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gardonguo</cp:lastModifiedBy>
  <cp:revision>98</cp:revision>
  <dcterms:created xsi:type="dcterms:W3CDTF">2015-05-05T08:02:00Z</dcterms:created>
  <dcterms:modified xsi:type="dcterms:W3CDTF">2018-10-09T11:16:00Z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2052-10.8.0.5648</vt:lpwstr>
  </property>
</Properties>
</file>